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8"/>
  </p:notesMasterIdLst>
  <p:sldIdLst>
    <p:sldId id="256" r:id="rId5"/>
    <p:sldId id="296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99FF"/>
    <a:srgbClr val="000099"/>
    <a:srgbClr val="3399FF"/>
    <a:srgbClr val="0033CC"/>
    <a:srgbClr val="0066FF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D699B-A13E-4FA4-B3FF-C8C789BC48A2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7CCE2-3D09-4A03-A7D5-F68941F35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26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Celebrate multiagency working novel multiagency</a:t>
            </a:r>
            <a:r>
              <a:rPr lang="en-GB" baseline="0" dirty="0" smtClean="0"/>
              <a:t> pathways being iteratively refined now service is open</a:t>
            </a:r>
          </a:p>
          <a:p>
            <a:r>
              <a:rPr lang="en-GB" baseline="0" dirty="0" smtClean="0"/>
              <a:t>Advocacy and investigative pathway running all the way through</a:t>
            </a:r>
          </a:p>
          <a:p>
            <a:r>
              <a:rPr lang="en-GB" baseline="0" dirty="0" smtClean="0"/>
              <a:t>Care pathways vary according to individual needs of CYP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E7B43-2B9E-4F80-B781-9C19EE1BC2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45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cid:FA1223A4-ABD6-41DE-8A35-DD1D256511C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FA1223A4-ABD6-41DE-8A35-DD1D256511C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FA1223A4-ABD6-41DE-8A35-DD1D256511C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5" y="2426226"/>
            <a:ext cx="7772400" cy="1104452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rgbClr val="000099"/>
                </a:solidFill>
              </a:rPr>
              <a:t>The Lighthouse</a:t>
            </a:r>
            <a:br>
              <a:rPr lang="en-GB" sz="4800" b="1" dirty="0" smtClean="0">
                <a:solidFill>
                  <a:srgbClr val="000099"/>
                </a:solidFill>
              </a:rPr>
            </a:br>
            <a:r>
              <a:rPr lang="en-GB" sz="4800" b="1" dirty="0" smtClean="0">
                <a:solidFill>
                  <a:srgbClr val="000099"/>
                </a:solidFill>
              </a:rPr>
              <a:t>pathway</a:t>
            </a:r>
            <a:r>
              <a:rPr lang="en-GB" sz="4800" b="1" dirty="0"/>
              <a:t/>
            </a:r>
            <a:br>
              <a:rPr lang="en-GB" sz="4800" b="1" dirty="0"/>
            </a:br>
            <a:endParaRPr lang="en-US" sz="4800" dirty="0">
              <a:solidFill>
                <a:srgbClr val="000099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88" b="45903"/>
          <a:stretch/>
        </p:blipFill>
        <p:spPr bwMode="auto">
          <a:xfrm>
            <a:off x="7958138" y="262560"/>
            <a:ext cx="886860" cy="3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id:FA1223A4-ABD6-41DE-8A35-DD1D256511C3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62559"/>
            <a:ext cx="1889760" cy="975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70995" y="6042821"/>
            <a:ext cx="4401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The Lighthouse services are provided by</a:t>
            </a:r>
            <a:endParaRPr lang="en-GB" sz="9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6961" y="6291874"/>
            <a:ext cx="5219700" cy="466725"/>
            <a:chOff x="356961" y="6291874"/>
            <a:chExt cx="5219700" cy="466725"/>
          </a:xfrm>
        </p:grpSpPr>
        <p:pic>
          <p:nvPicPr>
            <p:cNvPr id="9" name="Picture 8" descr="MacServer:• STUDIO PROJECTS:Services for children and families:20171582 NSPCC and Morgan Stanley Lock Up Logo:Design:Working:Stage 2:NHS Child House Service positioning:NHS Service logo_Child House:Child House supporting logos_CMYK.eps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958" r="46747" b="-286"/>
            <a:stretch/>
          </p:blipFill>
          <p:spPr bwMode="auto">
            <a:xfrm>
              <a:off x="356961" y="6291874"/>
              <a:ext cx="3352800" cy="3238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</a:extLst>
          </p:spPr>
        </p:pic>
        <p:pic>
          <p:nvPicPr>
            <p:cNvPr id="10" name="Picture 9" descr="MacServer:• STUDIO PROJECTS:Services for children and families:20171582 NSPCC and Morgan Stanley Lock Up Logo:Design:Working:Stage 2:NHS Child House Service positioning:NHS Service logo_Child House:Child House supporting logos_CMYK.eps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89" t="41959" b="-26144"/>
            <a:stretch/>
          </p:blipFill>
          <p:spPr bwMode="auto">
            <a:xfrm>
              <a:off x="4014561" y="6291874"/>
              <a:ext cx="1562100" cy="46672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62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Arrow Connector 43"/>
          <p:cNvCxnSpPr>
            <a:endCxn id="22" idx="3"/>
          </p:cNvCxnSpPr>
          <p:nvPr/>
        </p:nvCxnSpPr>
        <p:spPr>
          <a:xfrm flipH="1">
            <a:off x="4194374" y="3613241"/>
            <a:ext cx="1467517" cy="985221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Notched Right Arrow 7"/>
          <p:cNvSpPr/>
          <p:nvPr/>
        </p:nvSpPr>
        <p:spPr>
          <a:xfrm rot="5400000">
            <a:off x="-2261263" y="3463521"/>
            <a:ext cx="5676644" cy="969819"/>
          </a:xfrm>
          <a:prstGeom prst="notchedRightArrow">
            <a:avLst/>
          </a:prstGeom>
          <a:solidFill>
            <a:srgbClr val="053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Police investigation</a:t>
            </a:r>
            <a:endParaRPr lang="en-US" sz="1400" b="1" dirty="0"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270232" y="775939"/>
            <a:ext cx="2829581" cy="1201782"/>
          </a:xfrm>
          <a:prstGeom prst="ellipse">
            <a:avLst/>
          </a:prstGeom>
          <a:solidFill>
            <a:srgbClr val="00A1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+mj-lt"/>
                <a:cs typeface="Avenir Light"/>
              </a:rPr>
              <a:t>CSA/CSE identified/suspected by Police, Children’s Social Care (CSC) or other professional</a:t>
            </a:r>
            <a:endParaRPr lang="en-US" sz="1400" dirty="0">
              <a:latin typeface="+mj-lt"/>
              <a:cs typeface="Avenir Light"/>
            </a:endParaRPr>
          </a:p>
        </p:txBody>
      </p:sp>
      <p:cxnSp>
        <p:nvCxnSpPr>
          <p:cNvPr id="15" name="Straight Arrow Connector 14"/>
          <p:cNvCxnSpPr>
            <a:stCxn id="10" idx="4"/>
            <a:endCxn id="20" idx="0"/>
          </p:cNvCxnSpPr>
          <p:nvPr/>
        </p:nvCxnSpPr>
        <p:spPr>
          <a:xfrm flipH="1">
            <a:off x="2683558" y="1977721"/>
            <a:ext cx="1465" cy="269152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Down Arrow Callout 20"/>
          <p:cNvSpPr/>
          <p:nvPr/>
        </p:nvSpPr>
        <p:spPr>
          <a:xfrm>
            <a:off x="1195610" y="2751155"/>
            <a:ext cx="1473076" cy="1626668"/>
          </a:xfrm>
          <a:prstGeom prst="downArrowCallout">
            <a:avLst>
              <a:gd name="adj1" fmla="val 7352"/>
              <a:gd name="adj2" fmla="val 12930"/>
              <a:gd name="adj3" fmla="val 25000"/>
              <a:gd name="adj4" fmla="val 75000"/>
            </a:avLst>
          </a:prstGeom>
          <a:solidFill>
            <a:srgbClr val="00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j-lt"/>
                <a:cs typeface="Avenir Light"/>
              </a:rPr>
              <a:t>CSA </a:t>
            </a:r>
            <a:r>
              <a:rPr lang="en-US" sz="1400" dirty="0" smtClean="0">
                <a:latin typeface="+mj-lt"/>
                <a:cs typeface="Avenir Light"/>
              </a:rPr>
              <a:t> &lt;7 </a:t>
            </a:r>
            <a:r>
              <a:rPr lang="en-US" sz="1400" dirty="0">
                <a:latin typeface="+mj-lt"/>
                <a:cs typeface="Avenir Light"/>
              </a:rPr>
              <a:t>days </a:t>
            </a:r>
            <a:r>
              <a:rPr lang="en-US" sz="1400" dirty="0" smtClean="0">
                <a:latin typeface="+mj-lt"/>
                <a:cs typeface="Avenir Light"/>
              </a:rPr>
              <a:t>ago: refer to CYP </a:t>
            </a:r>
            <a:r>
              <a:rPr lang="en-US" sz="1400" dirty="0">
                <a:latin typeface="+mj-lt"/>
                <a:cs typeface="Avenir Light"/>
              </a:rPr>
              <a:t>Havens for </a:t>
            </a:r>
            <a:r>
              <a:rPr lang="en-US" sz="1400" dirty="0" smtClean="0">
                <a:latin typeface="+mj-lt"/>
                <a:cs typeface="Avenir Light"/>
              </a:rPr>
              <a:t>urgent forensic evidence </a:t>
            </a:r>
            <a:endParaRPr lang="en-US" sz="1400" dirty="0">
              <a:latin typeface="+mj-lt"/>
              <a:cs typeface="Avenir Light"/>
            </a:endParaRPr>
          </a:p>
        </p:txBody>
      </p:sp>
      <p:sp>
        <p:nvSpPr>
          <p:cNvPr id="22" name="Down Arrow Callout 21"/>
          <p:cNvSpPr/>
          <p:nvPr/>
        </p:nvSpPr>
        <p:spPr>
          <a:xfrm>
            <a:off x="1220053" y="4351071"/>
            <a:ext cx="2974321" cy="761472"/>
          </a:xfrm>
          <a:prstGeom prst="downArrowCallout">
            <a:avLst>
              <a:gd name="adj1" fmla="val 25000"/>
              <a:gd name="adj2" fmla="val 32347"/>
              <a:gd name="adj3" fmla="val 25000"/>
              <a:gd name="adj4" fmla="val 64977"/>
            </a:avLst>
          </a:prstGeom>
          <a:solidFill>
            <a:srgbClr val="00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 smtClean="0">
                <a:effectLst/>
                <a:latin typeface="+mj-lt"/>
                <a:ea typeface="Calibri"/>
                <a:cs typeface="Avenir Light"/>
              </a:rPr>
              <a:t>Lighthous</a:t>
            </a:r>
            <a:r>
              <a:rPr lang="en-GB" sz="1400" dirty="0" smtClean="0">
                <a:latin typeface="+mj-lt"/>
                <a:ea typeface="Calibri"/>
                <a:cs typeface="Avenir Light"/>
              </a:rPr>
              <a:t>e staff join s</a:t>
            </a:r>
            <a:r>
              <a:rPr lang="en-GB" sz="1400" dirty="0" smtClean="0">
                <a:effectLst/>
                <a:latin typeface="+mj-lt"/>
                <a:ea typeface="Calibri"/>
                <a:cs typeface="Avenir Light"/>
              </a:rPr>
              <a:t>trategy meeting </a:t>
            </a:r>
            <a:endParaRPr lang="en-US" sz="1400" dirty="0">
              <a:effectLst/>
              <a:latin typeface="+mj-lt"/>
              <a:ea typeface="Calibri"/>
              <a:cs typeface="Avenir Light"/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1221658" y="5112543"/>
            <a:ext cx="2971112" cy="1118222"/>
          </a:xfrm>
          <a:prstGeom prst="downArrowCallout">
            <a:avLst/>
          </a:prstGeom>
          <a:solidFill>
            <a:srgbClr val="053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latin typeface="+mj-lt"/>
                <a:ea typeface="Calibri"/>
                <a:cs typeface="Avenir Light"/>
              </a:rPr>
              <a:t>Psychology or police led Video </a:t>
            </a:r>
            <a:r>
              <a:rPr lang="en-GB" sz="1400" dirty="0">
                <a:latin typeface="+mj-lt"/>
                <a:ea typeface="Calibri"/>
                <a:cs typeface="Avenir Light"/>
              </a:rPr>
              <a:t>R</a:t>
            </a:r>
            <a:r>
              <a:rPr lang="en-GB" sz="1400" dirty="0" smtClean="0">
                <a:latin typeface="+mj-lt"/>
                <a:ea typeface="Calibri"/>
                <a:cs typeface="Avenir Light"/>
              </a:rPr>
              <a:t>ecorded</a:t>
            </a:r>
            <a:r>
              <a:rPr lang="en-GB" sz="1400" dirty="0" smtClean="0">
                <a:effectLst/>
                <a:latin typeface="+mj-lt"/>
                <a:ea typeface="Calibri"/>
                <a:cs typeface="Avenir Light"/>
              </a:rPr>
              <a:t> Interview (VRI)</a:t>
            </a:r>
            <a:endParaRPr lang="en-US" sz="1400" dirty="0">
              <a:effectLst/>
              <a:latin typeface="+mj-lt"/>
              <a:ea typeface="Calibri"/>
              <a:cs typeface="Avenir Light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+mj-lt"/>
                <a:ea typeface="Calibri"/>
                <a:cs typeface="Avenir Light"/>
              </a:rPr>
              <a:t>Preferably a</a:t>
            </a:r>
            <a:r>
              <a:rPr lang="en-GB" sz="1400" dirty="0" smtClean="0">
                <a:effectLst/>
                <a:latin typeface="+mj-lt"/>
                <a:ea typeface="Calibri"/>
                <a:cs typeface="Avenir Light"/>
              </a:rPr>
              <a:t>t The Lighthouse</a:t>
            </a:r>
            <a:endParaRPr lang="en-US" sz="1400" dirty="0">
              <a:effectLst/>
              <a:latin typeface="+mj-lt"/>
              <a:ea typeface="Calibri"/>
              <a:cs typeface="Avenir Ligh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177763" y="6230764"/>
            <a:ext cx="6909268" cy="555987"/>
          </a:xfrm>
          <a:prstGeom prst="roundRect">
            <a:avLst/>
          </a:prstGeom>
          <a:solidFill>
            <a:srgbClr val="47B8E3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Avenir Black"/>
              </a:rPr>
              <a:t>Intake meeting at The </a:t>
            </a:r>
            <a:r>
              <a:rPr lang="en-GB" sz="1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Avenir Black"/>
              </a:rPr>
              <a:t>Lighthouse</a:t>
            </a:r>
            <a:endParaRPr lang="en-GB" sz="1400" b="1" dirty="0" smtClean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589470" y="1901603"/>
            <a:ext cx="3178634" cy="1691324"/>
          </a:xfrm>
          <a:prstGeom prst="roundRect">
            <a:avLst/>
          </a:prstGeom>
          <a:solidFill>
            <a:srgbClr val="7614E9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/>
              <a:buChar char="•"/>
            </a:pPr>
            <a:r>
              <a:rPr lang="en-GB" sz="1400" dirty="0">
                <a:solidFill>
                  <a:srgbClr val="F9E347"/>
                </a:solidFill>
                <a:effectLst/>
                <a:latin typeface="+mj-lt"/>
                <a:ea typeface="Calibri"/>
                <a:cs typeface="Avenir Light"/>
              </a:rPr>
              <a:t>Direct call to </a:t>
            </a:r>
            <a:r>
              <a:rPr lang="en-GB" sz="1400" dirty="0" smtClean="0">
                <a:solidFill>
                  <a:srgbClr val="F9E347"/>
                </a:solidFill>
                <a:effectLst/>
                <a:latin typeface="+mj-lt"/>
                <a:ea typeface="Calibri"/>
                <a:cs typeface="Avenir Light"/>
              </a:rPr>
              <a:t>The Lighthouse</a:t>
            </a:r>
            <a:endParaRPr lang="en-US" sz="1400" dirty="0">
              <a:solidFill>
                <a:srgbClr val="F9E347"/>
              </a:solidFill>
              <a:effectLst/>
              <a:latin typeface="+mj-lt"/>
              <a:ea typeface="Calibri"/>
              <a:cs typeface="Avenir Light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/>
              <a:buChar char="•"/>
            </a:pPr>
            <a:r>
              <a:rPr lang="en-GB" sz="1400" dirty="0">
                <a:solidFill>
                  <a:srgbClr val="F9E347"/>
                </a:solidFill>
                <a:effectLst/>
                <a:latin typeface="+mj-lt"/>
                <a:ea typeface="Calibri"/>
                <a:cs typeface="Avenir Light"/>
              </a:rPr>
              <a:t>Speak to </a:t>
            </a:r>
            <a:r>
              <a:rPr lang="en-GB" sz="1400" dirty="0" smtClean="0">
                <a:solidFill>
                  <a:srgbClr val="F9E347"/>
                </a:solidFill>
                <a:latin typeface="+mj-lt"/>
                <a:ea typeface="Calibri"/>
                <a:cs typeface="Avenir Light"/>
              </a:rPr>
              <a:t>Duty Practitioner</a:t>
            </a:r>
            <a:endParaRPr lang="en-US" sz="1400" dirty="0">
              <a:solidFill>
                <a:srgbClr val="F9E347"/>
              </a:solidFill>
              <a:effectLst/>
              <a:latin typeface="+mj-lt"/>
              <a:ea typeface="Calibri"/>
              <a:cs typeface="Avenir Light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/>
              <a:buChar char="•"/>
            </a:pPr>
            <a:r>
              <a:rPr lang="en-GB" sz="1400" dirty="0" smtClean="0">
                <a:solidFill>
                  <a:srgbClr val="F9E347"/>
                </a:solidFill>
                <a:effectLst/>
                <a:latin typeface="+mj-lt"/>
                <a:ea typeface="Calibri"/>
                <a:cs typeface="Avenir Light"/>
              </a:rPr>
              <a:t>Follow safeguarding and child protection processes referring any immediate concerns to CSC or police</a:t>
            </a:r>
            <a:endParaRPr lang="en-US" sz="1400" dirty="0">
              <a:solidFill>
                <a:srgbClr val="F9E347"/>
              </a:solidFill>
              <a:effectLst/>
              <a:latin typeface="+mj-lt"/>
              <a:ea typeface="Calibri"/>
              <a:cs typeface="Avenir Light"/>
            </a:endParaRPr>
          </a:p>
        </p:txBody>
      </p:sp>
      <p:cxnSp>
        <p:nvCxnSpPr>
          <p:cNvPr id="37" name="Straight Arrow Connector 36"/>
          <p:cNvCxnSpPr>
            <a:stCxn id="19" idx="4"/>
            <a:endCxn id="32" idx="0"/>
          </p:cNvCxnSpPr>
          <p:nvPr/>
        </p:nvCxnSpPr>
        <p:spPr>
          <a:xfrm>
            <a:off x="6166722" y="1328422"/>
            <a:ext cx="12065" cy="573181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387697" y="356872"/>
            <a:ext cx="1558050" cy="971550"/>
          </a:xfrm>
          <a:prstGeom prst="ellipse">
            <a:avLst/>
          </a:prstGeom>
          <a:solidFill>
            <a:srgbClr val="7614E9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US" sz="1400" dirty="0">
                <a:solidFill>
                  <a:srgbClr val="F9E347"/>
                </a:solidFill>
                <a:latin typeface="+mj-lt"/>
                <a:ea typeface="Calibri"/>
                <a:cs typeface="Avenir Light"/>
              </a:rPr>
              <a:t>Self-referral</a:t>
            </a:r>
          </a:p>
        </p:txBody>
      </p:sp>
      <p:sp>
        <p:nvSpPr>
          <p:cNvPr id="16" name="Chevron 15"/>
          <p:cNvSpPr/>
          <p:nvPr/>
        </p:nvSpPr>
        <p:spPr>
          <a:xfrm rot="5400000">
            <a:off x="5673867" y="3708616"/>
            <a:ext cx="5748208" cy="551196"/>
          </a:xfrm>
          <a:prstGeom prst="chevron">
            <a:avLst/>
          </a:prstGeom>
          <a:solidFill>
            <a:srgbClr val="E848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FF"/>
              </a:solidFill>
              <a:latin typeface="+mj-lt"/>
              <a:cs typeface="Avenir Light"/>
            </a:endParaRPr>
          </a:p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Avenir Light"/>
              </a:rPr>
              <a:t>Advocacy to support child or young person</a:t>
            </a:r>
          </a:p>
          <a:p>
            <a:pPr algn="ctr"/>
            <a:endParaRPr lang="en-US" dirty="0">
              <a:solidFill>
                <a:srgbClr val="FFFFFF"/>
              </a:solidFill>
              <a:latin typeface="+mj-lt"/>
              <a:cs typeface="Avenir Light"/>
            </a:endParaRPr>
          </a:p>
        </p:txBody>
      </p:sp>
      <p:sp>
        <p:nvSpPr>
          <p:cNvPr id="57" name="Down Arrow Callout 56"/>
          <p:cNvSpPr/>
          <p:nvPr/>
        </p:nvSpPr>
        <p:spPr>
          <a:xfrm>
            <a:off x="2716278" y="2751155"/>
            <a:ext cx="1473076" cy="1626668"/>
          </a:xfrm>
          <a:prstGeom prst="downArrowCallout">
            <a:avLst>
              <a:gd name="adj1" fmla="val 10800"/>
              <a:gd name="adj2" fmla="val 14081"/>
              <a:gd name="adj3" fmla="val 25000"/>
              <a:gd name="adj4" fmla="val 75000"/>
            </a:avLst>
          </a:prstGeom>
          <a:solidFill>
            <a:srgbClr val="00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+mj-lt"/>
                <a:cs typeface="Avenir Light"/>
              </a:rPr>
              <a:t>CSA </a:t>
            </a:r>
            <a:r>
              <a:rPr lang="en-US" sz="1400" dirty="0" smtClean="0">
                <a:latin typeface="+mj-lt"/>
                <a:cs typeface="Avenir Light"/>
              </a:rPr>
              <a:t>7 days or more:</a:t>
            </a:r>
          </a:p>
          <a:p>
            <a:pPr algn="ctr"/>
            <a:r>
              <a:rPr lang="en-US" sz="1400" dirty="0" smtClean="0">
                <a:latin typeface="+mj-lt"/>
                <a:cs typeface="Avenir Light"/>
              </a:rPr>
              <a:t> referred to The Lighthouse</a:t>
            </a:r>
            <a:endParaRPr lang="en-US" sz="1400" dirty="0">
              <a:latin typeface="+mj-lt"/>
              <a:cs typeface="Avenir Light"/>
            </a:endParaRPr>
          </a:p>
        </p:txBody>
      </p:sp>
      <p:cxnSp>
        <p:nvCxnSpPr>
          <p:cNvPr id="58" name="Straight Arrow Connector 57"/>
          <p:cNvCxnSpPr>
            <a:endCxn id="21" idx="0"/>
          </p:cNvCxnSpPr>
          <p:nvPr/>
        </p:nvCxnSpPr>
        <p:spPr>
          <a:xfrm>
            <a:off x="1932148" y="2620594"/>
            <a:ext cx="0" cy="130561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88415" y="2616579"/>
            <a:ext cx="0" cy="163779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177762" y="2246873"/>
            <a:ext cx="3011592" cy="329870"/>
          </a:xfrm>
          <a:prstGeom prst="roundRect">
            <a:avLst/>
          </a:prstGeom>
          <a:solidFill>
            <a:srgbClr val="00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effectLst/>
                <a:latin typeface="+mj-lt"/>
                <a:ea typeface="Calibri"/>
                <a:cs typeface="Avenir Light"/>
              </a:rPr>
              <a:t>Strategy discussion</a:t>
            </a:r>
            <a:endParaRPr lang="en-US" sz="1400" dirty="0">
              <a:effectLst/>
              <a:latin typeface="+mj-lt"/>
              <a:ea typeface="Calibri"/>
              <a:cs typeface="Avenir Light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363079" y="4001619"/>
            <a:ext cx="1723952" cy="1558671"/>
          </a:xfrm>
          <a:prstGeom prst="ellipse">
            <a:avLst/>
          </a:prstGeom>
          <a:solidFill>
            <a:srgbClr val="7614E9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400" dirty="0" smtClean="0">
                <a:solidFill>
                  <a:srgbClr val="F9E347"/>
                </a:solidFill>
                <a:effectLst/>
                <a:latin typeface="+mj-lt"/>
                <a:ea typeface="Calibri"/>
                <a:cs typeface="Avenir Light"/>
              </a:rPr>
              <a:t>Adults referred onward to relevant agency </a:t>
            </a:r>
            <a:endParaRPr lang="en-US" sz="1400" dirty="0">
              <a:solidFill>
                <a:srgbClr val="F9E347"/>
              </a:solidFill>
              <a:effectLst/>
              <a:latin typeface="+mj-lt"/>
              <a:ea typeface="Calibri"/>
              <a:cs typeface="Avenir Light"/>
            </a:endParaRPr>
          </a:p>
        </p:txBody>
      </p:sp>
      <p:cxnSp>
        <p:nvCxnSpPr>
          <p:cNvPr id="63" name="Straight Arrow Connector 62"/>
          <p:cNvCxnSpPr>
            <a:stCxn id="32" idx="2"/>
          </p:cNvCxnSpPr>
          <p:nvPr/>
        </p:nvCxnSpPr>
        <p:spPr>
          <a:xfrm>
            <a:off x="6178787" y="3592927"/>
            <a:ext cx="0" cy="2637838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61" idx="0"/>
          </p:cNvCxnSpPr>
          <p:nvPr/>
        </p:nvCxnSpPr>
        <p:spPr>
          <a:xfrm>
            <a:off x="6779491" y="3613241"/>
            <a:ext cx="445564" cy="388378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Picture 37" descr="cid:FA1223A4-ABD6-41DE-8A35-DD1D256511C3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5" y="72714"/>
            <a:ext cx="1889760" cy="975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22898" y="356872"/>
            <a:ext cx="1941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53385"/>
                </a:solidFill>
              </a:rPr>
              <a:t>Referral pathway</a:t>
            </a:r>
            <a:endParaRPr lang="en-GB" sz="1600" b="1" dirty="0">
              <a:solidFill>
                <a:srgbClr val="053385"/>
              </a:solidFill>
            </a:endParaRPr>
          </a:p>
        </p:txBody>
      </p:sp>
      <p:cxnSp>
        <p:nvCxnSpPr>
          <p:cNvPr id="59" name="Straight Arrow Connector 58"/>
          <p:cNvCxnSpPr>
            <a:endCxn id="10" idx="5"/>
          </p:cNvCxnSpPr>
          <p:nvPr/>
        </p:nvCxnSpPr>
        <p:spPr>
          <a:xfrm flipH="1" flipV="1">
            <a:off x="3685430" y="1801724"/>
            <a:ext cx="904040" cy="310573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2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Arrow Connector 117"/>
          <p:cNvCxnSpPr/>
          <p:nvPr/>
        </p:nvCxnSpPr>
        <p:spPr>
          <a:xfrm>
            <a:off x="4500656" y="4144414"/>
            <a:ext cx="10279" cy="1789036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1259667" y="2666067"/>
            <a:ext cx="6444626" cy="1417426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  <a:cs typeface="Avenir Black"/>
              </a:rPr>
              <a:t>Holistic </a:t>
            </a:r>
            <a:r>
              <a:rPr lang="en-US" sz="1200" b="1" dirty="0">
                <a:solidFill>
                  <a:schemeClr val="bg1"/>
                </a:solidFill>
                <a:latin typeface="+mj-lt"/>
                <a:cs typeface="Avenir Black"/>
              </a:rPr>
              <a:t>i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  <a:cs typeface="Avenir Black"/>
              </a:rPr>
              <a:t>nitial </a:t>
            </a:r>
            <a:r>
              <a:rPr lang="en-US" sz="1200" b="1" dirty="0">
                <a:solidFill>
                  <a:schemeClr val="bg1"/>
                </a:solidFill>
                <a:latin typeface="+mj-lt"/>
                <a:cs typeface="Avenir Black"/>
              </a:rPr>
              <a:t>a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  <a:cs typeface="Avenir Black"/>
              </a:rPr>
              <a:t>ssessment </a:t>
            </a:r>
            <a:r>
              <a:rPr lang="en-US" sz="1200" b="1" dirty="0">
                <a:solidFill>
                  <a:schemeClr val="bg1"/>
                </a:solidFill>
                <a:latin typeface="+mj-lt"/>
                <a:cs typeface="Avenir Black"/>
              </a:rPr>
              <a:t>with 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  <a:cs typeface="Avenir Black"/>
              </a:rPr>
              <a:t>Lighthouse team </a:t>
            </a:r>
            <a:r>
              <a:rPr lang="en-US" sz="1200" b="1" dirty="0">
                <a:solidFill>
                  <a:schemeClr val="bg1"/>
                </a:solidFill>
                <a:latin typeface="+mj-lt"/>
                <a:cs typeface="Avenir Black"/>
              </a:rPr>
              <a:t>and local social </a:t>
            </a:r>
            <a:r>
              <a:rPr lang="en-US" sz="1200" b="1" dirty="0" smtClean="0">
                <a:solidFill>
                  <a:schemeClr val="bg1"/>
                </a:solidFill>
                <a:latin typeface="+mj-lt"/>
                <a:cs typeface="Avenir Black"/>
              </a:rPr>
              <a:t>worker.  Could include: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  <a:cs typeface="Avenir Black"/>
              </a:rPr>
              <a:t> 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+mj-lt"/>
              <a:cs typeface="Avenir Black"/>
            </a:endParaRPr>
          </a:p>
          <a:p>
            <a:pPr algn="ctr"/>
            <a:endParaRPr lang="en-US" sz="1100" b="1" dirty="0" smtClean="0">
              <a:solidFill>
                <a:schemeClr val="bg1"/>
              </a:solidFill>
              <a:latin typeface="+mj-lt"/>
              <a:cs typeface="Avenir Black"/>
            </a:endParaRPr>
          </a:p>
          <a:p>
            <a:pPr algn="ctr"/>
            <a:endParaRPr lang="en-US" sz="1100" b="1" dirty="0">
              <a:solidFill>
                <a:schemeClr val="bg1"/>
              </a:solidFill>
              <a:latin typeface="+mj-lt"/>
              <a:cs typeface="Avenir Black"/>
            </a:endParaRPr>
          </a:p>
          <a:p>
            <a:pPr algn="ctr"/>
            <a:endParaRPr lang="en-US" sz="1100" b="1" dirty="0" smtClean="0">
              <a:solidFill>
                <a:schemeClr val="bg1"/>
              </a:solidFill>
              <a:latin typeface="+mj-lt"/>
              <a:cs typeface="Avenir Black"/>
            </a:endParaRPr>
          </a:p>
          <a:p>
            <a:pPr algn="ctr"/>
            <a:endParaRPr lang="en-US" sz="1100" b="1" dirty="0" smtClean="0">
              <a:solidFill>
                <a:schemeClr val="bg1"/>
              </a:solidFill>
              <a:latin typeface="+mj-lt"/>
              <a:cs typeface="Avenir Black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229602" y="6346745"/>
            <a:ext cx="6646723" cy="464458"/>
          </a:xfrm>
          <a:prstGeom prst="roundRect">
            <a:avLst/>
          </a:prstGeom>
          <a:solidFill>
            <a:srgbClr val="00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effectLst/>
                <a:latin typeface="+mj-lt"/>
                <a:ea typeface="Calibri"/>
                <a:cs typeface="Avenir Black"/>
              </a:rPr>
              <a:t>Open access to return</a:t>
            </a:r>
            <a:endParaRPr lang="en-US" sz="1400" dirty="0">
              <a:effectLst/>
              <a:latin typeface="+mj-lt"/>
              <a:ea typeface="Calibri"/>
              <a:cs typeface="Avenir Blac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2348" y="1038754"/>
            <a:ext cx="440267" cy="5775958"/>
          </a:xfrm>
          <a:prstGeom prst="rect">
            <a:avLst/>
          </a:prstGeom>
          <a:solidFill>
            <a:srgbClr val="053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59667" y="376653"/>
            <a:ext cx="6444626" cy="2009243"/>
          </a:xfrm>
          <a:prstGeom prst="roundRect">
            <a:avLst/>
          </a:prstGeom>
          <a:solidFill>
            <a:srgbClr val="47B8E3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GB" sz="1200" b="1" dirty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Intake Process </a:t>
            </a:r>
            <a:endParaRPr lang="en-GB" sz="1200" b="1" dirty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200" b="1" dirty="0" smtClean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200" b="1" dirty="0" smtClean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</p:txBody>
      </p:sp>
      <p:sp>
        <p:nvSpPr>
          <p:cNvPr id="16" name="Chevron 15"/>
          <p:cNvSpPr/>
          <p:nvPr/>
        </p:nvSpPr>
        <p:spPr>
          <a:xfrm rot="5400000">
            <a:off x="5343894" y="3162797"/>
            <a:ext cx="6858315" cy="532723"/>
          </a:xfrm>
          <a:prstGeom prst="chevron">
            <a:avLst/>
          </a:prstGeom>
          <a:solidFill>
            <a:srgbClr val="E848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FFFF"/>
              </a:solidFill>
              <a:latin typeface="+mj-lt"/>
              <a:cs typeface="Avenir Light"/>
            </a:endParaRPr>
          </a:p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Avenir Light"/>
              </a:rPr>
              <a:t>Advocacy to support child or  young person </a:t>
            </a:r>
          </a:p>
          <a:p>
            <a:pPr algn="ctr"/>
            <a:endParaRPr lang="en-US" dirty="0">
              <a:solidFill>
                <a:srgbClr val="FFFFFF"/>
              </a:solidFill>
              <a:latin typeface="+mj-lt"/>
              <a:cs typeface="Avenir Light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447768" y="3018431"/>
            <a:ext cx="1547449" cy="938427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+mj-lt"/>
                <a:cs typeface="Avenir Light"/>
              </a:rPr>
              <a:t>Health assessment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+mj-lt"/>
                <a:cs typeface="Avenir Light"/>
              </a:rPr>
              <a:t>Evidential </a:t>
            </a:r>
            <a:r>
              <a:rPr lang="en-US" sz="1200" dirty="0">
                <a:solidFill>
                  <a:schemeClr val="bg1"/>
                </a:solidFill>
                <a:latin typeface="+mj-lt"/>
                <a:cs typeface="Avenir Light"/>
              </a:rPr>
              <a:t>pictures </a:t>
            </a:r>
            <a:endParaRPr lang="en-US" sz="1200" dirty="0" smtClean="0">
              <a:solidFill>
                <a:schemeClr val="bg1"/>
              </a:solidFill>
              <a:latin typeface="+mj-lt"/>
              <a:cs typeface="Avenir Light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+mj-lt"/>
                <a:cs typeface="Avenir Light"/>
              </a:rPr>
              <a:t>Sexual </a:t>
            </a:r>
            <a:r>
              <a:rPr lang="en-US" sz="1200" dirty="0">
                <a:solidFill>
                  <a:schemeClr val="bg1"/>
                </a:solidFill>
                <a:latin typeface="+mj-lt"/>
                <a:cs typeface="Avenir Light"/>
              </a:rPr>
              <a:t>health needs 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Avenir Light"/>
              </a:rPr>
              <a:t>assessment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109387" y="3055870"/>
            <a:ext cx="1525163" cy="910718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Child </a:t>
            </a: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protection </a:t>
            </a:r>
          </a:p>
          <a:p>
            <a:pPr algn="ctr">
              <a:spcAft>
                <a:spcPts val="0"/>
              </a:spcAft>
            </a:pP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Any </a:t>
            </a:r>
            <a:r>
              <a:rPr lang="en-GB" sz="1200" dirty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immediate CP issues discussed and referred 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755401" y="3063740"/>
            <a:ext cx="1866632" cy="910719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Emotional Health and Wellbeing</a:t>
            </a:r>
            <a:endParaRPr lang="en-US" sz="1200" b="1" dirty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spcAft>
                <a:spcPts val="1000"/>
              </a:spcAft>
            </a:pPr>
            <a:r>
              <a:rPr lang="en-GB" sz="1200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Avenir Light"/>
              </a:rPr>
              <a:t>Needs assessment and early </a:t>
            </a:r>
            <a:r>
              <a:rPr lang="en-GB" sz="1200" dirty="0">
                <a:solidFill>
                  <a:schemeClr val="bg1"/>
                </a:solidFill>
                <a:effectLst/>
                <a:latin typeface="+mj-lt"/>
                <a:ea typeface="Calibri"/>
                <a:cs typeface="Avenir Light"/>
              </a:rPr>
              <a:t>help </a:t>
            </a:r>
            <a:r>
              <a:rPr lang="en-GB" sz="1200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Avenir Light"/>
              </a:rPr>
              <a:t>support identified</a:t>
            </a:r>
            <a:r>
              <a:rPr lang="en-GB" sz="1200" dirty="0">
                <a:solidFill>
                  <a:schemeClr val="bg1"/>
                </a:solidFill>
                <a:effectLst/>
                <a:latin typeface="+mj-lt"/>
                <a:ea typeface="Calibri"/>
                <a:cs typeface="Avenir Light"/>
              </a:rPr>
              <a:t> </a:t>
            </a:r>
            <a:endParaRPr lang="en-US" sz="1200" dirty="0">
              <a:solidFill>
                <a:schemeClr val="bg1"/>
              </a:solidFill>
              <a:effectLst/>
              <a:latin typeface="+mj-lt"/>
              <a:ea typeface="Calibri"/>
              <a:cs typeface="Avenir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7412" y="3028072"/>
            <a:ext cx="1080246" cy="854709"/>
          </a:xfrm>
          <a:prstGeom prst="rect">
            <a:avLst/>
          </a:prstGeom>
          <a:solidFill>
            <a:srgbClr val="053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+mj-lt"/>
                <a:cs typeface="Avenir Light"/>
              </a:rPr>
              <a:t>Ongoing</a:t>
            </a:r>
            <a:r>
              <a:rPr lang="en-US" sz="1200" b="1" dirty="0" smtClean="0">
                <a:latin typeface="+mj-lt"/>
                <a:cs typeface="Avenir Light"/>
              </a:rPr>
              <a:t> </a:t>
            </a:r>
            <a:r>
              <a:rPr lang="en-US" sz="1200" dirty="0" smtClean="0">
                <a:latin typeface="+mj-lt"/>
                <a:cs typeface="Avenir Light"/>
              </a:rPr>
              <a:t>police investigation</a:t>
            </a:r>
            <a:endParaRPr lang="en-US" sz="1200" dirty="0">
              <a:latin typeface="+mj-lt"/>
              <a:cs typeface="Avenir Ligh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683995" y="4363663"/>
            <a:ext cx="1004345" cy="1272413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GB" sz="1000" b="1" dirty="0" smtClean="0">
              <a:solidFill>
                <a:schemeClr val="bg1"/>
              </a:solidFill>
              <a:latin typeface="+mj-lt"/>
              <a:ea typeface="Calibri"/>
              <a:cs typeface="Avenir Light"/>
            </a:endParaRPr>
          </a:p>
          <a:p>
            <a:pPr algn="ctr">
              <a:spcAft>
                <a:spcPts val="0"/>
              </a:spcAft>
            </a:pPr>
            <a:endParaRPr lang="en-GB" sz="1000" b="1" dirty="0">
              <a:solidFill>
                <a:schemeClr val="bg1"/>
              </a:solidFill>
              <a:latin typeface="+mj-lt"/>
              <a:ea typeface="Calibri"/>
              <a:cs typeface="Avenir Light"/>
            </a:endParaRPr>
          </a:p>
          <a:p>
            <a:pPr algn="ctr">
              <a:spcAft>
                <a:spcPts val="0"/>
              </a:spcAft>
            </a:pPr>
            <a:r>
              <a:rPr lang="en-GB" sz="1000" b="1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Health / Sexual </a:t>
            </a:r>
            <a:r>
              <a:rPr lang="en-GB" sz="1000" b="1" dirty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health 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365311" y="827968"/>
            <a:ext cx="1770327" cy="1397512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Safety </a:t>
            </a: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of </a:t>
            </a: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CYP considered </a:t>
            </a:r>
            <a:endParaRPr lang="en-GB" sz="1200" b="1" dirty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spcAft>
                <a:spcPts val="0"/>
              </a:spcAft>
            </a:pP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Liaison </a:t>
            </a:r>
            <a:r>
              <a:rPr lang="en-GB" sz="1200" dirty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with local CSC, MASH, community </a:t>
            </a: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safety, police, CAMHS</a:t>
            </a:r>
            <a:endParaRPr lang="en-GB" sz="1200" dirty="0" smtClean="0">
              <a:solidFill>
                <a:schemeClr val="bg1"/>
              </a:solidFill>
              <a:latin typeface="+mj-lt"/>
              <a:ea typeface="Calibri"/>
              <a:cs typeface="Avenir Light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12" y="5857311"/>
            <a:ext cx="1080246" cy="669627"/>
          </a:xfrm>
          <a:prstGeom prst="rect">
            <a:avLst/>
          </a:prstGeom>
          <a:solidFill>
            <a:srgbClr val="053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+mj-lt"/>
                <a:cs typeface="Avenir Light"/>
              </a:rPr>
              <a:t>Live link for cross-examination at The Lighthouse </a:t>
            </a:r>
            <a:endParaRPr lang="en-US" sz="1000" dirty="0">
              <a:latin typeface="+mj-lt"/>
              <a:cs typeface="Avenir Light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7412" y="6565195"/>
            <a:ext cx="1080246" cy="218640"/>
          </a:xfrm>
          <a:prstGeom prst="rect">
            <a:avLst/>
          </a:prstGeom>
          <a:solidFill>
            <a:srgbClr val="053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+mj-lt"/>
                <a:cs typeface="Avenir Light"/>
              </a:rPr>
              <a:t>Court trial</a:t>
            </a:r>
            <a:endParaRPr lang="en-US" sz="1000" dirty="0">
              <a:latin typeface="+mj-lt"/>
              <a:cs typeface="Avenir Light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7412" y="5435602"/>
            <a:ext cx="1080246" cy="372533"/>
          </a:xfrm>
          <a:prstGeom prst="rect">
            <a:avLst/>
          </a:prstGeom>
          <a:solidFill>
            <a:srgbClr val="053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+mj-lt"/>
                <a:cs typeface="Avenir Light"/>
              </a:rPr>
              <a:t>Pre-trial court visit</a:t>
            </a:r>
            <a:endParaRPr lang="en-US" sz="1000" dirty="0">
              <a:latin typeface="+mj-lt"/>
              <a:cs typeface="Avenir Light"/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1764709" y="5613400"/>
            <a:ext cx="0" cy="321733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2756009" y="5621868"/>
            <a:ext cx="0" cy="321733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3741022" y="5596895"/>
            <a:ext cx="0" cy="321733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6194302" y="5621868"/>
            <a:ext cx="0" cy="321733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7237437" y="5644616"/>
            <a:ext cx="0" cy="321733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Picture 55" descr="cid:FA1223A4-ABD6-41DE-8A35-DD1D256511C3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2" y="63393"/>
            <a:ext cx="1889760" cy="975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6"/>
          <p:cNvGrpSpPr/>
          <p:nvPr/>
        </p:nvGrpSpPr>
        <p:grpSpPr>
          <a:xfrm>
            <a:off x="1199232" y="4330938"/>
            <a:ext cx="1029507" cy="1254566"/>
            <a:chOff x="1219426" y="4350367"/>
            <a:chExt cx="804650" cy="1254566"/>
          </a:xfrm>
        </p:grpSpPr>
        <p:sp>
          <p:nvSpPr>
            <p:cNvPr id="72" name="Rounded Rectangle 71"/>
            <p:cNvSpPr/>
            <p:nvPr/>
          </p:nvSpPr>
          <p:spPr>
            <a:xfrm>
              <a:off x="1219426" y="4350367"/>
              <a:ext cx="804650" cy="1254566"/>
            </a:xfrm>
            <a:prstGeom prst="roundRect">
              <a:avLst/>
            </a:prstGeom>
            <a:solidFill>
              <a:srgbClr val="47B8E3"/>
            </a:solidFill>
            <a:ln w="952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b="1" dirty="0" smtClean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endParaRPr lang="en-US" sz="1000" b="1" dirty="0" smtClean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+mj-lt"/>
                  <a:cs typeface="Avenir Light"/>
                </a:rPr>
                <a:t>CAMHS</a:t>
              </a:r>
              <a:endParaRPr lang="en-US" sz="1000" b="1" dirty="0">
                <a:solidFill>
                  <a:schemeClr val="bg1"/>
                </a:solidFill>
                <a:latin typeface="+mj-lt"/>
                <a:cs typeface="Avenir Light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519774" y="4493911"/>
              <a:ext cx="204243" cy="318347"/>
              <a:chOff x="1519774" y="4493911"/>
              <a:chExt cx="204243" cy="318347"/>
            </a:xfrm>
          </p:grpSpPr>
          <p:pic>
            <p:nvPicPr>
              <p:cNvPr id="99" name="Picture 98" descr="cid:FA1223A4-ABD6-41DE-8A35-DD1D256511C3"/>
              <p:cNvPicPr/>
              <p:nvPr/>
            </p:nvPicPr>
            <p:blipFill rotWithShape="1">
              <a:blip r:embed="rId2" r:link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8952"/>
              <a:stretch/>
            </p:blipFill>
            <p:spPr bwMode="auto">
              <a:xfrm>
                <a:off x="1519774" y="4493911"/>
                <a:ext cx="192753" cy="3183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669122" y="4528217"/>
                <a:ext cx="54895" cy="141067"/>
              </a:xfrm>
              <a:prstGeom prst="rect">
                <a:avLst/>
              </a:prstGeom>
              <a:solidFill>
                <a:srgbClr val="47B8E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285631" y="4331473"/>
            <a:ext cx="917921" cy="1254565"/>
            <a:chOff x="1995146" y="4327691"/>
            <a:chExt cx="765656" cy="1254565"/>
          </a:xfrm>
        </p:grpSpPr>
        <p:sp>
          <p:nvSpPr>
            <p:cNvPr id="96" name="Rounded Rectangle 95"/>
            <p:cNvSpPr/>
            <p:nvPr/>
          </p:nvSpPr>
          <p:spPr>
            <a:xfrm>
              <a:off x="1995146" y="4327691"/>
              <a:ext cx="765656" cy="1254565"/>
            </a:xfrm>
            <a:prstGeom prst="roundRect">
              <a:avLst/>
            </a:prstGeom>
            <a:solidFill>
              <a:srgbClr val="47B8E3"/>
            </a:solidFill>
            <a:ln w="952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b="1" dirty="0" smtClean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endParaRPr lang="en-US" sz="1000" b="1" dirty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+mj-lt"/>
                  <a:cs typeface="Avenir Light"/>
                </a:rPr>
                <a:t>Letting the Future In</a:t>
              </a:r>
              <a:endParaRPr lang="en-US" sz="1000" b="1" dirty="0">
                <a:solidFill>
                  <a:schemeClr val="bg1"/>
                </a:solidFill>
                <a:latin typeface="+mj-lt"/>
                <a:cs typeface="Avenir Light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370819" y="4528217"/>
              <a:ext cx="54895" cy="141067"/>
            </a:xfrm>
            <a:prstGeom prst="rect">
              <a:avLst/>
            </a:prstGeom>
            <a:solidFill>
              <a:srgbClr val="47B8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53476" y="4342330"/>
            <a:ext cx="984851" cy="1254565"/>
            <a:chOff x="2644795" y="4467043"/>
            <a:chExt cx="700665" cy="1146357"/>
          </a:xfrm>
        </p:grpSpPr>
        <p:sp>
          <p:nvSpPr>
            <p:cNvPr id="95" name="Rounded Rectangle 94"/>
            <p:cNvSpPr/>
            <p:nvPr/>
          </p:nvSpPr>
          <p:spPr>
            <a:xfrm>
              <a:off x="2644795" y="4467043"/>
              <a:ext cx="700665" cy="1146357"/>
            </a:xfrm>
            <a:prstGeom prst="roundRect">
              <a:avLst/>
            </a:prstGeom>
            <a:solidFill>
              <a:srgbClr val="47B8E3"/>
            </a:solidFill>
            <a:ln w="952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b="1" dirty="0" smtClean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endParaRPr lang="en-US" sz="1000" b="1" dirty="0" smtClean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+mj-lt"/>
                  <a:cs typeface="Avenir Light"/>
                </a:rPr>
                <a:t>Protect &amp; Respect</a:t>
              </a:r>
              <a:endParaRPr lang="en-US" sz="1000" b="1" dirty="0">
                <a:solidFill>
                  <a:schemeClr val="bg1"/>
                </a:solidFill>
                <a:latin typeface="+mj-lt"/>
                <a:cs typeface="Avenir Light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068657" y="4528217"/>
              <a:ext cx="54895" cy="141067"/>
            </a:xfrm>
            <a:prstGeom prst="rect">
              <a:avLst/>
            </a:prstGeom>
            <a:solidFill>
              <a:srgbClr val="47B8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1219425" y="5979549"/>
            <a:ext cx="6656899" cy="319476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+mj-lt"/>
                <a:cs typeface="Avenir Light"/>
              </a:rPr>
              <a:t>Referral </a:t>
            </a:r>
            <a:r>
              <a:rPr lang="en-GB" sz="1200" b="1" dirty="0">
                <a:solidFill>
                  <a:schemeClr val="bg1"/>
                </a:solidFill>
                <a:latin typeface="+mj-lt"/>
                <a:cs typeface="Avenir Light"/>
              </a:rPr>
              <a:t>to </a:t>
            </a:r>
            <a:r>
              <a:rPr lang="en-GB" sz="1200" b="1" dirty="0" smtClean="0">
                <a:solidFill>
                  <a:schemeClr val="bg1"/>
                </a:solidFill>
                <a:latin typeface="+mj-lt"/>
                <a:cs typeface="Avenir Light"/>
              </a:rPr>
              <a:t>other services </a:t>
            </a:r>
            <a:r>
              <a:rPr lang="en-GB" sz="1200" b="1" dirty="0">
                <a:solidFill>
                  <a:schemeClr val="bg1"/>
                </a:solidFill>
                <a:latin typeface="+mj-lt"/>
                <a:cs typeface="Avenir Light"/>
              </a:rPr>
              <a:t>e.g. school, </a:t>
            </a:r>
            <a:r>
              <a:rPr lang="en-GB" sz="1200" b="1" dirty="0" smtClean="0">
                <a:solidFill>
                  <a:schemeClr val="bg1"/>
                </a:solidFill>
                <a:latin typeface="+mj-lt"/>
                <a:cs typeface="Avenir Light"/>
              </a:rPr>
              <a:t>DV, sexual health, youth work,  GP, CAMHS, specialist services</a:t>
            </a:r>
            <a:endParaRPr lang="en-GB" sz="1200" b="1" dirty="0">
              <a:solidFill>
                <a:schemeClr val="bg1"/>
              </a:solidFill>
              <a:latin typeface="+mj-lt"/>
              <a:cs typeface="Avenir Ligh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3476" y="68833"/>
            <a:ext cx="91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53385"/>
                </a:solidFill>
              </a:rPr>
              <a:t>journey</a:t>
            </a:r>
            <a:endParaRPr lang="en-GB" b="1" dirty="0">
              <a:solidFill>
                <a:srgbClr val="053385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760349" y="4352070"/>
            <a:ext cx="897393" cy="1300382"/>
            <a:chOff x="1170395" y="4475629"/>
            <a:chExt cx="807646" cy="1146357"/>
          </a:xfrm>
        </p:grpSpPr>
        <p:sp>
          <p:nvSpPr>
            <p:cNvPr id="75" name="Rounded Rectangle 74"/>
            <p:cNvSpPr/>
            <p:nvPr/>
          </p:nvSpPr>
          <p:spPr>
            <a:xfrm>
              <a:off x="1170395" y="4475629"/>
              <a:ext cx="807646" cy="1146357"/>
            </a:xfrm>
            <a:prstGeom prst="roundRect">
              <a:avLst/>
            </a:prstGeom>
            <a:solidFill>
              <a:srgbClr val="47B8E3"/>
            </a:solidFill>
            <a:ln w="952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b="1" dirty="0" smtClean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endParaRPr lang="en-US" sz="1000" b="1" dirty="0" smtClean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+mj-lt"/>
                  <a:cs typeface="Avenir Light"/>
                </a:rPr>
                <a:t>Parent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+mj-lt"/>
                  <a:cs typeface="Avenir Light"/>
                </a:rPr>
                <a:t>education 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+mj-lt"/>
                  <a:cs typeface="Avenir Light"/>
                </a:rPr>
                <a:t>course</a:t>
              </a:r>
              <a:endParaRPr lang="en-US" sz="1000" b="1" dirty="0">
                <a:solidFill>
                  <a:schemeClr val="bg1"/>
                </a:solidFill>
                <a:latin typeface="+mj-lt"/>
                <a:cs typeface="Avenir Light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669122" y="4528217"/>
              <a:ext cx="54895" cy="141067"/>
            </a:xfrm>
            <a:prstGeom prst="rect">
              <a:avLst/>
            </a:prstGeom>
            <a:solidFill>
              <a:srgbClr val="47B8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2" name="Rounded Rectangle 61"/>
          <p:cNvSpPr/>
          <p:nvPr/>
        </p:nvSpPr>
        <p:spPr>
          <a:xfrm>
            <a:off x="3199212" y="838711"/>
            <a:ext cx="1826240" cy="1386769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Early </a:t>
            </a: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engagement with CYP and family</a:t>
            </a:r>
          </a:p>
          <a:p>
            <a:pPr algn="ctr">
              <a:spcAft>
                <a:spcPts val="0"/>
              </a:spcAft>
            </a:pP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For example: show around, community based contact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4537480" y="2385896"/>
            <a:ext cx="0" cy="290099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Chevron 89"/>
          <p:cNvSpPr/>
          <p:nvPr/>
        </p:nvSpPr>
        <p:spPr>
          <a:xfrm rot="5400000">
            <a:off x="4754279" y="3189064"/>
            <a:ext cx="6858315" cy="532723"/>
          </a:xfrm>
          <a:prstGeom prst="chevron">
            <a:avLst/>
          </a:prstGeom>
          <a:solidFill>
            <a:srgbClr val="47B8E3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Attend professional meetings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Calibri"/>
                <a:cs typeface="Avenir Black"/>
              </a:rPr>
              <a:t> 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5690876" y="4335694"/>
            <a:ext cx="996076" cy="1300382"/>
            <a:chOff x="1148212" y="4467043"/>
            <a:chExt cx="896460" cy="1146357"/>
          </a:xfrm>
        </p:grpSpPr>
        <p:sp>
          <p:nvSpPr>
            <p:cNvPr id="97" name="Rounded Rectangle 96"/>
            <p:cNvSpPr/>
            <p:nvPr/>
          </p:nvSpPr>
          <p:spPr>
            <a:xfrm>
              <a:off x="1148212" y="4467043"/>
              <a:ext cx="896460" cy="1146357"/>
            </a:xfrm>
            <a:prstGeom prst="roundRect">
              <a:avLst/>
            </a:prstGeom>
            <a:solidFill>
              <a:srgbClr val="47B8E3"/>
            </a:solidFill>
            <a:ln w="952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b="1" dirty="0" smtClean="0">
                <a:solidFill>
                  <a:schemeClr val="bg1"/>
                </a:solidFill>
                <a:latin typeface="+mj-lt"/>
                <a:cs typeface="Avenir Light"/>
              </a:endParaRP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+mj-lt"/>
                  <a:cs typeface="Avenir Light"/>
                </a:rPr>
                <a:t>Advocacy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669122" y="4528217"/>
              <a:ext cx="54895" cy="141067"/>
            </a:xfrm>
            <a:prstGeom prst="rect">
              <a:avLst/>
            </a:prstGeom>
            <a:solidFill>
              <a:srgbClr val="47B8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2" name="Rounded Rectangle 101"/>
          <p:cNvSpPr/>
          <p:nvPr/>
        </p:nvSpPr>
        <p:spPr>
          <a:xfrm>
            <a:off x="4749391" y="3063038"/>
            <a:ext cx="896323" cy="910718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Advocacy</a:t>
            </a:r>
          </a:p>
          <a:p>
            <a:pPr algn="ctr">
              <a:spcAft>
                <a:spcPts val="0"/>
              </a:spcAft>
            </a:pP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For CYP and parents</a:t>
            </a:r>
            <a:endParaRPr lang="en-GB" sz="1200" dirty="0">
              <a:solidFill>
                <a:schemeClr val="bg1"/>
              </a:solidFill>
              <a:latin typeface="+mj-lt"/>
              <a:ea typeface="Calibri"/>
              <a:cs typeface="Avenir Ligh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5223646" y="5664630"/>
            <a:ext cx="0" cy="321733"/>
          </a:xfrm>
          <a:prstGeom prst="straightConnector1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6" name="Picture 105" descr="cid:FA1223A4-ABD6-41DE-8A35-DD1D256511C3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52"/>
          <a:stretch/>
        </p:blipFill>
        <p:spPr bwMode="auto">
          <a:xfrm>
            <a:off x="3610230" y="4505671"/>
            <a:ext cx="246617" cy="318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Picture 106" descr="cid:FA1223A4-ABD6-41DE-8A35-DD1D256511C3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52"/>
          <a:stretch/>
        </p:blipFill>
        <p:spPr bwMode="auto">
          <a:xfrm>
            <a:off x="5107146" y="4502726"/>
            <a:ext cx="246617" cy="318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Picture 107" descr="cid:FA1223A4-ABD6-41DE-8A35-DD1D256511C3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52"/>
          <a:stretch/>
        </p:blipFill>
        <p:spPr bwMode="auto">
          <a:xfrm>
            <a:off x="6086070" y="4513892"/>
            <a:ext cx="246617" cy="318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Picture 108" descr="cid:FA1223A4-ABD6-41DE-8A35-DD1D256511C3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52"/>
          <a:stretch/>
        </p:blipFill>
        <p:spPr bwMode="auto">
          <a:xfrm>
            <a:off x="7119972" y="4493800"/>
            <a:ext cx="246617" cy="318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8444" y="4464705"/>
            <a:ext cx="243861" cy="317019"/>
          </a:xfrm>
          <a:prstGeom prst="rect">
            <a:avLst/>
          </a:prstGeom>
        </p:spPr>
      </p:pic>
      <p:sp>
        <p:nvSpPr>
          <p:cNvPr id="63" name="Rounded Rectangle 62"/>
          <p:cNvSpPr/>
          <p:nvPr/>
        </p:nvSpPr>
        <p:spPr>
          <a:xfrm>
            <a:off x="5107146" y="844890"/>
            <a:ext cx="1269240" cy="1386769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GB" sz="1200" dirty="0" smtClean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Consultation</a:t>
            </a: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 offered to local professional network</a:t>
            </a:r>
            <a:endParaRPr lang="en-GB" sz="1200" dirty="0">
              <a:solidFill>
                <a:schemeClr val="bg1"/>
              </a:solidFill>
              <a:ea typeface="Calibri"/>
              <a:cs typeface="Avenir Light"/>
            </a:endParaRPr>
          </a:p>
          <a:p>
            <a:pPr algn="ctr">
              <a:spcAft>
                <a:spcPts val="0"/>
              </a:spcAft>
            </a:pP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 </a:t>
            </a:r>
            <a:endParaRPr lang="en-GB" sz="1200" dirty="0" smtClean="0">
              <a:solidFill>
                <a:schemeClr val="bg1"/>
              </a:solidFill>
              <a:latin typeface="+mj-lt"/>
              <a:ea typeface="Calibri"/>
              <a:cs typeface="Avenir Light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433278" y="833339"/>
            <a:ext cx="1188755" cy="1386769"/>
          </a:xfrm>
          <a:prstGeom prst="roundRect">
            <a:avLst/>
          </a:prstGeom>
          <a:solidFill>
            <a:srgbClr val="47B8E3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en-GB" sz="1200" dirty="0" smtClean="0">
              <a:solidFill>
                <a:schemeClr val="bg1"/>
              </a:solidFill>
              <a:latin typeface="+mj-lt"/>
              <a:ea typeface="Calibri"/>
              <a:cs typeface="Avenir Black"/>
            </a:endParaRPr>
          </a:p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Sign post </a:t>
            </a: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to other services if does not meet referral criteria</a:t>
            </a:r>
            <a:endParaRPr lang="en-GB" sz="1200" dirty="0">
              <a:solidFill>
                <a:schemeClr val="bg1"/>
              </a:solidFill>
              <a:ea typeface="Calibri"/>
              <a:cs typeface="Avenir Light"/>
            </a:endParaRPr>
          </a:p>
          <a:p>
            <a:pPr algn="ctr">
              <a:spcAft>
                <a:spcPts val="0"/>
              </a:spcAft>
            </a:pPr>
            <a:r>
              <a:rPr lang="en-GB" sz="1200" dirty="0" smtClean="0">
                <a:solidFill>
                  <a:schemeClr val="bg1"/>
                </a:solidFill>
                <a:latin typeface="+mj-lt"/>
                <a:ea typeface="Calibri"/>
                <a:cs typeface="Avenir Light"/>
              </a:rPr>
              <a:t> </a:t>
            </a:r>
            <a:endParaRPr lang="en-GB" sz="1200" dirty="0" smtClean="0">
              <a:solidFill>
                <a:schemeClr val="bg1"/>
              </a:solidFill>
              <a:latin typeface="+mj-lt"/>
              <a:ea typeface="Calibri"/>
              <a:cs typeface="Avenir Light"/>
            </a:endParaRPr>
          </a:p>
        </p:txBody>
      </p:sp>
      <p:cxnSp>
        <p:nvCxnSpPr>
          <p:cNvPr id="13" name="Elbow Connector 12"/>
          <p:cNvCxnSpPr>
            <a:stCxn id="66" idx="3"/>
          </p:cNvCxnSpPr>
          <p:nvPr/>
        </p:nvCxnSpPr>
        <p:spPr>
          <a:xfrm>
            <a:off x="7622033" y="1526724"/>
            <a:ext cx="182694" cy="4439625"/>
          </a:xfrm>
          <a:prstGeom prst="bentConnector2">
            <a:avLst/>
          </a:prstGeom>
          <a:ln>
            <a:solidFill>
              <a:srgbClr val="E8489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3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hous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/field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Lighthouse ppt template</Template>
  <TotalTime>869</TotalTime>
  <Words>321</Words>
  <Application>Microsoft Office PowerPoint</Application>
  <PresentationFormat>On-screen Show (4:3)</PresentationFormat>
  <Paragraphs>84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Black</vt:lpstr>
      <vt:lpstr>Avenir Light</vt:lpstr>
      <vt:lpstr>Calibri</vt:lpstr>
      <vt:lpstr>Lighthouse ppt template</vt:lpstr>
      <vt:lpstr>The Lighthouse pathway </vt:lpstr>
      <vt:lpstr>PowerPoint Presentation</vt:lpstr>
      <vt:lpstr>PowerPoint Presentation</vt:lpstr>
    </vt:vector>
  </TitlesOfParts>
  <Company>NSPCC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House model Creating ‘The Lighthouse’</dc:title>
  <dc:creator>admin</dc:creator>
  <cp:lastModifiedBy>Harewood, Emma</cp:lastModifiedBy>
  <cp:revision>67</cp:revision>
  <dcterms:created xsi:type="dcterms:W3CDTF">2018-08-01T16:06:26Z</dcterms:created>
  <dcterms:modified xsi:type="dcterms:W3CDTF">2020-05-07T09:21:42Z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