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84" r:id="rId3"/>
    <p:sldId id="287" r:id="rId4"/>
    <p:sldId id="291" r:id="rId5"/>
    <p:sldId id="292" r:id="rId6"/>
    <p:sldId id="294" r:id="rId7"/>
    <p:sldId id="295" r:id="rId8"/>
    <p:sldId id="296" r:id="rId9"/>
    <p:sldId id="297" r:id="rId10"/>
    <p:sldId id="260" r:id="rId11"/>
    <p:sldId id="293" r:id="rId12"/>
    <p:sldId id="298" r:id="rId13"/>
    <p:sldId id="299" r:id="rId14"/>
    <p:sldId id="300" r:id="rId15"/>
    <p:sldId id="301" r:id="rId16"/>
    <p:sldId id="302" r:id="rId17"/>
    <p:sldId id="306" r:id="rId18"/>
    <p:sldId id="303" r:id="rId19"/>
    <p:sldId id="304" r:id="rId20"/>
    <p:sldId id="305"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07" autoAdjust="0"/>
  </p:normalViewPr>
  <p:slideViewPr>
    <p:cSldViewPr>
      <p:cViewPr>
        <p:scale>
          <a:sx n="106" d="100"/>
          <a:sy n="106" d="100"/>
        </p:scale>
        <p:origin x="-1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B81F5-D3B3-4341-9859-EDE94DC1CA3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532DB51-724A-4356-A6D1-9F694E50CDF8}">
      <dgm:prSet phldrT="[Text]"/>
      <dgm:spPr/>
      <dgm:t>
        <a:bodyPr/>
        <a:lstStyle/>
        <a:p>
          <a:r>
            <a:rPr lang="en-GB" dirty="0" smtClean="0"/>
            <a:t>Communities</a:t>
          </a:r>
          <a:endParaRPr lang="en-GB" dirty="0"/>
        </a:p>
      </dgm:t>
    </dgm:pt>
    <dgm:pt modelId="{3F6454A6-3640-459D-A911-73D56E5295F1}" type="parTrans" cxnId="{895AE115-8C19-432B-9C70-3F4A786660A8}">
      <dgm:prSet/>
      <dgm:spPr/>
      <dgm:t>
        <a:bodyPr/>
        <a:lstStyle/>
        <a:p>
          <a:endParaRPr lang="en-GB"/>
        </a:p>
      </dgm:t>
    </dgm:pt>
    <dgm:pt modelId="{92D095EE-2FD7-4A35-94A3-6B8EF2A7FAE5}" type="sibTrans" cxnId="{895AE115-8C19-432B-9C70-3F4A786660A8}">
      <dgm:prSet/>
      <dgm:spPr/>
      <dgm:t>
        <a:bodyPr/>
        <a:lstStyle/>
        <a:p>
          <a:endParaRPr lang="en-GB"/>
        </a:p>
      </dgm:t>
    </dgm:pt>
    <dgm:pt modelId="{D66502C2-AD98-41CE-913A-49544A6DDBFD}">
      <dgm:prSet phldrT="[Text]"/>
      <dgm:spPr/>
      <dgm:t>
        <a:bodyPr/>
        <a:lstStyle/>
        <a:p>
          <a:r>
            <a:rPr lang="en-GB" dirty="0" smtClean="0"/>
            <a:t>Local government</a:t>
          </a:r>
          <a:endParaRPr lang="en-GB" dirty="0"/>
        </a:p>
      </dgm:t>
    </dgm:pt>
    <dgm:pt modelId="{3F787994-5AA2-43B9-9D16-AB1D56B7389B}" type="parTrans" cxnId="{477596BF-F7E7-43AC-9F80-8989AC96F586}">
      <dgm:prSet/>
      <dgm:spPr/>
      <dgm:t>
        <a:bodyPr/>
        <a:lstStyle/>
        <a:p>
          <a:endParaRPr lang="en-GB"/>
        </a:p>
      </dgm:t>
    </dgm:pt>
    <dgm:pt modelId="{4B92E0FE-700E-425F-9908-BAB2EA3371C5}" type="sibTrans" cxnId="{477596BF-F7E7-43AC-9F80-8989AC96F586}">
      <dgm:prSet/>
      <dgm:spPr/>
      <dgm:t>
        <a:bodyPr/>
        <a:lstStyle/>
        <a:p>
          <a:endParaRPr lang="en-GB"/>
        </a:p>
      </dgm:t>
    </dgm:pt>
    <dgm:pt modelId="{635ED166-639E-43A8-8AE8-D616A9A955EA}">
      <dgm:prSet phldrT="[Text]"/>
      <dgm:spPr/>
      <dgm:t>
        <a:bodyPr/>
        <a:lstStyle/>
        <a:p>
          <a:r>
            <a:rPr lang="en-GB" dirty="0" smtClean="0"/>
            <a:t>Voluntary Groups</a:t>
          </a:r>
          <a:endParaRPr lang="en-GB" dirty="0"/>
        </a:p>
      </dgm:t>
    </dgm:pt>
    <dgm:pt modelId="{BDC4BEF9-0437-415D-BE3F-39C5CD59D9EE}" type="parTrans" cxnId="{0A21E730-5471-4D51-B43F-0357EF4F65C5}">
      <dgm:prSet/>
      <dgm:spPr/>
      <dgm:t>
        <a:bodyPr/>
        <a:lstStyle/>
        <a:p>
          <a:endParaRPr lang="en-GB"/>
        </a:p>
      </dgm:t>
    </dgm:pt>
    <dgm:pt modelId="{217F04B1-40EA-4117-B426-914195EC7D17}" type="sibTrans" cxnId="{0A21E730-5471-4D51-B43F-0357EF4F65C5}">
      <dgm:prSet/>
      <dgm:spPr/>
      <dgm:t>
        <a:bodyPr/>
        <a:lstStyle/>
        <a:p>
          <a:endParaRPr lang="en-GB"/>
        </a:p>
      </dgm:t>
    </dgm:pt>
    <dgm:pt modelId="{1444BCEA-71A8-43D2-A944-5ADBEFD2A811}">
      <dgm:prSet phldrT="[Text]"/>
      <dgm:spPr/>
      <dgm:t>
        <a:bodyPr/>
        <a:lstStyle/>
        <a:p>
          <a:r>
            <a:rPr lang="en-GB" dirty="0" smtClean="0"/>
            <a:t>NHS, Police, Schools, Universities, Workplaces</a:t>
          </a:r>
          <a:endParaRPr lang="en-GB" dirty="0"/>
        </a:p>
      </dgm:t>
    </dgm:pt>
    <dgm:pt modelId="{4A8AA534-C555-44F4-884F-174E764DDC18}" type="parTrans" cxnId="{C547A081-3DB0-496B-BA41-2F5E8315BA4D}">
      <dgm:prSet/>
      <dgm:spPr/>
      <dgm:t>
        <a:bodyPr/>
        <a:lstStyle/>
        <a:p>
          <a:endParaRPr lang="en-GB"/>
        </a:p>
      </dgm:t>
    </dgm:pt>
    <dgm:pt modelId="{7E3CA38A-DA00-4C98-8231-A32DE7ADB20F}" type="sibTrans" cxnId="{C547A081-3DB0-496B-BA41-2F5E8315BA4D}">
      <dgm:prSet/>
      <dgm:spPr/>
      <dgm:t>
        <a:bodyPr/>
        <a:lstStyle/>
        <a:p>
          <a:endParaRPr lang="en-GB"/>
        </a:p>
      </dgm:t>
    </dgm:pt>
    <dgm:pt modelId="{0A76DEE6-969D-42A5-BD62-F26ABC6CBB40}">
      <dgm:prSet phldrT="[Text]"/>
      <dgm:spPr/>
      <dgm:t>
        <a:bodyPr/>
        <a:lstStyle/>
        <a:p>
          <a:r>
            <a:rPr lang="en-GB" dirty="0" smtClean="0"/>
            <a:t>National Organisations</a:t>
          </a:r>
          <a:endParaRPr lang="en-GB" dirty="0"/>
        </a:p>
      </dgm:t>
    </dgm:pt>
    <dgm:pt modelId="{E110036D-B4FF-460F-A7CB-8BD97B4F2273}" type="parTrans" cxnId="{799BD997-583C-4AD9-8BE6-6E82B6BE7202}">
      <dgm:prSet/>
      <dgm:spPr/>
      <dgm:t>
        <a:bodyPr/>
        <a:lstStyle/>
        <a:p>
          <a:endParaRPr lang="en-GB"/>
        </a:p>
      </dgm:t>
    </dgm:pt>
    <dgm:pt modelId="{73288827-955B-4BE9-952C-543AB1DBF7D5}" type="sibTrans" cxnId="{799BD997-583C-4AD9-8BE6-6E82B6BE7202}">
      <dgm:prSet/>
      <dgm:spPr/>
      <dgm:t>
        <a:bodyPr/>
        <a:lstStyle/>
        <a:p>
          <a:endParaRPr lang="en-GB"/>
        </a:p>
      </dgm:t>
    </dgm:pt>
    <dgm:pt modelId="{11C6A8FD-1C79-4AD9-9BC8-D87D5156E149}" type="pres">
      <dgm:prSet presAssocID="{D15B81F5-D3B3-4341-9859-EDE94DC1CA3B}" presName="cycle" presStyleCnt="0">
        <dgm:presLayoutVars>
          <dgm:dir/>
          <dgm:resizeHandles val="exact"/>
        </dgm:presLayoutVars>
      </dgm:prSet>
      <dgm:spPr/>
      <dgm:t>
        <a:bodyPr/>
        <a:lstStyle/>
        <a:p>
          <a:endParaRPr lang="en-GB"/>
        </a:p>
      </dgm:t>
    </dgm:pt>
    <dgm:pt modelId="{C33A0174-7FA1-47C8-8A1C-D0512833072F}" type="pres">
      <dgm:prSet presAssocID="{7532DB51-724A-4356-A6D1-9F694E50CDF8}" presName="node" presStyleLbl="node1" presStyleIdx="0" presStyleCnt="5">
        <dgm:presLayoutVars>
          <dgm:bulletEnabled val="1"/>
        </dgm:presLayoutVars>
      </dgm:prSet>
      <dgm:spPr/>
      <dgm:t>
        <a:bodyPr/>
        <a:lstStyle/>
        <a:p>
          <a:endParaRPr lang="en-GB"/>
        </a:p>
      </dgm:t>
    </dgm:pt>
    <dgm:pt modelId="{71045834-C2DF-4192-8B7A-19BE46E39DDE}" type="pres">
      <dgm:prSet presAssocID="{92D095EE-2FD7-4A35-94A3-6B8EF2A7FAE5}" presName="sibTrans" presStyleLbl="sibTrans2D1" presStyleIdx="0" presStyleCnt="5"/>
      <dgm:spPr/>
      <dgm:t>
        <a:bodyPr/>
        <a:lstStyle/>
        <a:p>
          <a:endParaRPr lang="en-GB"/>
        </a:p>
      </dgm:t>
    </dgm:pt>
    <dgm:pt modelId="{685EE83E-990A-4F0A-A117-7896C7A6FEF7}" type="pres">
      <dgm:prSet presAssocID="{92D095EE-2FD7-4A35-94A3-6B8EF2A7FAE5}" presName="connectorText" presStyleLbl="sibTrans2D1" presStyleIdx="0" presStyleCnt="5"/>
      <dgm:spPr/>
      <dgm:t>
        <a:bodyPr/>
        <a:lstStyle/>
        <a:p>
          <a:endParaRPr lang="en-GB"/>
        </a:p>
      </dgm:t>
    </dgm:pt>
    <dgm:pt modelId="{F00A1DA7-443B-4161-9DBC-4A3900A357E3}" type="pres">
      <dgm:prSet presAssocID="{D66502C2-AD98-41CE-913A-49544A6DDBFD}" presName="node" presStyleLbl="node1" presStyleIdx="1" presStyleCnt="5">
        <dgm:presLayoutVars>
          <dgm:bulletEnabled val="1"/>
        </dgm:presLayoutVars>
      </dgm:prSet>
      <dgm:spPr/>
      <dgm:t>
        <a:bodyPr/>
        <a:lstStyle/>
        <a:p>
          <a:endParaRPr lang="en-GB"/>
        </a:p>
      </dgm:t>
    </dgm:pt>
    <dgm:pt modelId="{01CC91ED-1FDD-47E8-9D02-1593D935419E}" type="pres">
      <dgm:prSet presAssocID="{4B92E0FE-700E-425F-9908-BAB2EA3371C5}" presName="sibTrans" presStyleLbl="sibTrans2D1" presStyleIdx="1" presStyleCnt="5"/>
      <dgm:spPr/>
      <dgm:t>
        <a:bodyPr/>
        <a:lstStyle/>
        <a:p>
          <a:endParaRPr lang="en-GB"/>
        </a:p>
      </dgm:t>
    </dgm:pt>
    <dgm:pt modelId="{50051ED2-8D30-490A-8E6D-52965E0AA980}" type="pres">
      <dgm:prSet presAssocID="{4B92E0FE-700E-425F-9908-BAB2EA3371C5}" presName="connectorText" presStyleLbl="sibTrans2D1" presStyleIdx="1" presStyleCnt="5"/>
      <dgm:spPr/>
      <dgm:t>
        <a:bodyPr/>
        <a:lstStyle/>
        <a:p>
          <a:endParaRPr lang="en-GB"/>
        </a:p>
      </dgm:t>
    </dgm:pt>
    <dgm:pt modelId="{3209B56E-492B-4028-AFF8-6B42832E52D2}" type="pres">
      <dgm:prSet presAssocID="{635ED166-639E-43A8-8AE8-D616A9A955EA}" presName="node" presStyleLbl="node1" presStyleIdx="2" presStyleCnt="5">
        <dgm:presLayoutVars>
          <dgm:bulletEnabled val="1"/>
        </dgm:presLayoutVars>
      </dgm:prSet>
      <dgm:spPr/>
      <dgm:t>
        <a:bodyPr/>
        <a:lstStyle/>
        <a:p>
          <a:endParaRPr lang="en-GB"/>
        </a:p>
      </dgm:t>
    </dgm:pt>
    <dgm:pt modelId="{A691BA4E-91B9-44DB-92C1-28A7F61E599C}" type="pres">
      <dgm:prSet presAssocID="{217F04B1-40EA-4117-B426-914195EC7D17}" presName="sibTrans" presStyleLbl="sibTrans2D1" presStyleIdx="2" presStyleCnt="5"/>
      <dgm:spPr/>
      <dgm:t>
        <a:bodyPr/>
        <a:lstStyle/>
        <a:p>
          <a:endParaRPr lang="en-GB"/>
        </a:p>
      </dgm:t>
    </dgm:pt>
    <dgm:pt modelId="{57FCBF48-BB41-4B05-B4EF-7765EC56B57D}" type="pres">
      <dgm:prSet presAssocID="{217F04B1-40EA-4117-B426-914195EC7D17}" presName="connectorText" presStyleLbl="sibTrans2D1" presStyleIdx="2" presStyleCnt="5"/>
      <dgm:spPr/>
      <dgm:t>
        <a:bodyPr/>
        <a:lstStyle/>
        <a:p>
          <a:endParaRPr lang="en-GB"/>
        </a:p>
      </dgm:t>
    </dgm:pt>
    <dgm:pt modelId="{5DA0DD1D-A0DA-41A3-87ED-210C0AD4F428}" type="pres">
      <dgm:prSet presAssocID="{1444BCEA-71A8-43D2-A944-5ADBEFD2A811}" presName="node" presStyleLbl="node1" presStyleIdx="3" presStyleCnt="5">
        <dgm:presLayoutVars>
          <dgm:bulletEnabled val="1"/>
        </dgm:presLayoutVars>
      </dgm:prSet>
      <dgm:spPr/>
      <dgm:t>
        <a:bodyPr/>
        <a:lstStyle/>
        <a:p>
          <a:endParaRPr lang="en-GB"/>
        </a:p>
      </dgm:t>
    </dgm:pt>
    <dgm:pt modelId="{C3A52FB9-240F-4916-BA31-0EDBEDD1E751}" type="pres">
      <dgm:prSet presAssocID="{7E3CA38A-DA00-4C98-8231-A32DE7ADB20F}" presName="sibTrans" presStyleLbl="sibTrans2D1" presStyleIdx="3" presStyleCnt="5"/>
      <dgm:spPr/>
      <dgm:t>
        <a:bodyPr/>
        <a:lstStyle/>
        <a:p>
          <a:endParaRPr lang="en-GB"/>
        </a:p>
      </dgm:t>
    </dgm:pt>
    <dgm:pt modelId="{285470A8-42B6-4D56-B91B-6E852A60488E}" type="pres">
      <dgm:prSet presAssocID="{7E3CA38A-DA00-4C98-8231-A32DE7ADB20F}" presName="connectorText" presStyleLbl="sibTrans2D1" presStyleIdx="3" presStyleCnt="5"/>
      <dgm:spPr/>
      <dgm:t>
        <a:bodyPr/>
        <a:lstStyle/>
        <a:p>
          <a:endParaRPr lang="en-GB"/>
        </a:p>
      </dgm:t>
    </dgm:pt>
    <dgm:pt modelId="{D4DF9046-2E85-49ED-9510-707B6F9A55A0}" type="pres">
      <dgm:prSet presAssocID="{0A76DEE6-969D-42A5-BD62-F26ABC6CBB40}" presName="node" presStyleLbl="node1" presStyleIdx="4" presStyleCnt="5">
        <dgm:presLayoutVars>
          <dgm:bulletEnabled val="1"/>
        </dgm:presLayoutVars>
      </dgm:prSet>
      <dgm:spPr/>
      <dgm:t>
        <a:bodyPr/>
        <a:lstStyle/>
        <a:p>
          <a:endParaRPr lang="en-GB"/>
        </a:p>
      </dgm:t>
    </dgm:pt>
    <dgm:pt modelId="{FDC02ECE-4D7B-4B07-A3D7-4A44D58C9E09}" type="pres">
      <dgm:prSet presAssocID="{73288827-955B-4BE9-952C-543AB1DBF7D5}" presName="sibTrans" presStyleLbl="sibTrans2D1" presStyleIdx="4" presStyleCnt="5"/>
      <dgm:spPr/>
      <dgm:t>
        <a:bodyPr/>
        <a:lstStyle/>
        <a:p>
          <a:endParaRPr lang="en-GB"/>
        </a:p>
      </dgm:t>
    </dgm:pt>
    <dgm:pt modelId="{7A08A334-8860-49FA-8B94-CA3548095F42}" type="pres">
      <dgm:prSet presAssocID="{73288827-955B-4BE9-952C-543AB1DBF7D5}" presName="connectorText" presStyleLbl="sibTrans2D1" presStyleIdx="4" presStyleCnt="5"/>
      <dgm:spPr/>
      <dgm:t>
        <a:bodyPr/>
        <a:lstStyle/>
        <a:p>
          <a:endParaRPr lang="en-GB"/>
        </a:p>
      </dgm:t>
    </dgm:pt>
  </dgm:ptLst>
  <dgm:cxnLst>
    <dgm:cxn modelId="{78AE1737-8A03-46E2-BB0D-DB621C652FCE}" type="presOf" srcId="{D66502C2-AD98-41CE-913A-49544A6DDBFD}" destId="{F00A1DA7-443B-4161-9DBC-4A3900A357E3}" srcOrd="0" destOrd="0" presId="urn:microsoft.com/office/officeart/2005/8/layout/cycle2"/>
    <dgm:cxn modelId="{C426F86D-3AB5-45DF-8F2D-4E3783E11721}" type="presOf" srcId="{73288827-955B-4BE9-952C-543AB1DBF7D5}" destId="{7A08A334-8860-49FA-8B94-CA3548095F42}" srcOrd="1" destOrd="0" presId="urn:microsoft.com/office/officeart/2005/8/layout/cycle2"/>
    <dgm:cxn modelId="{42EE2223-FDA0-4482-9BAE-B164A6C038DE}" type="presOf" srcId="{4B92E0FE-700E-425F-9908-BAB2EA3371C5}" destId="{01CC91ED-1FDD-47E8-9D02-1593D935419E}" srcOrd="0" destOrd="0" presId="urn:microsoft.com/office/officeart/2005/8/layout/cycle2"/>
    <dgm:cxn modelId="{477596BF-F7E7-43AC-9F80-8989AC96F586}" srcId="{D15B81F5-D3B3-4341-9859-EDE94DC1CA3B}" destId="{D66502C2-AD98-41CE-913A-49544A6DDBFD}" srcOrd="1" destOrd="0" parTransId="{3F787994-5AA2-43B9-9D16-AB1D56B7389B}" sibTransId="{4B92E0FE-700E-425F-9908-BAB2EA3371C5}"/>
    <dgm:cxn modelId="{5D4B49AC-6FD7-43B5-ADA8-F70D987D8904}" type="presOf" srcId="{7E3CA38A-DA00-4C98-8231-A32DE7ADB20F}" destId="{C3A52FB9-240F-4916-BA31-0EDBEDD1E751}" srcOrd="0" destOrd="0" presId="urn:microsoft.com/office/officeart/2005/8/layout/cycle2"/>
    <dgm:cxn modelId="{60C82DC7-6CC0-4FA3-86EB-BB250C28D577}" type="presOf" srcId="{73288827-955B-4BE9-952C-543AB1DBF7D5}" destId="{FDC02ECE-4D7B-4B07-A3D7-4A44D58C9E09}" srcOrd="0" destOrd="0" presId="urn:microsoft.com/office/officeart/2005/8/layout/cycle2"/>
    <dgm:cxn modelId="{E18FC252-C7BD-46B8-95C6-5C2F78911087}" type="presOf" srcId="{217F04B1-40EA-4117-B426-914195EC7D17}" destId="{A691BA4E-91B9-44DB-92C1-28A7F61E599C}" srcOrd="0" destOrd="0" presId="urn:microsoft.com/office/officeart/2005/8/layout/cycle2"/>
    <dgm:cxn modelId="{799BD997-583C-4AD9-8BE6-6E82B6BE7202}" srcId="{D15B81F5-D3B3-4341-9859-EDE94DC1CA3B}" destId="{0A76DEE6-969D-42A5-BD62-F26ABC6CBB40}" srcOrd="4" destOrd="0" parTransId="{E110036D-B4FF-460F-A7CB-8BD97B4F2273}" sibTransId="{73288827-955B-4BE9-952C-543AB1DBF7D5}"/>
    <dgm:cxn modelId="{652604FF-D967-480B-9AC7-4BDDC2240E0F}" type="presOf" srcId="{92D095EE-2FD7-4A35-94A3-6B8EF2A7FAE5}" destId="{71045834-C2DF-4192-8B7A-19BE46E39DDE}" srcOrd="0" destOrd="0" presId="urn:microsoft.com/office/officeart/2005/8/layout/cycle2"/>
    <dgm:cxn modelId="{07145221-9792-426A-87FE-7F5A62460F1D}" type="presOf" srcId="{0A76DEE6-969D-42A5-BD62-F26ABC6CBB40}" destId="{D4DF9046-2E85-49ED-9510-707B6F9A55A0}" srcOrd="0" destOrd="0" presId="urn:microsoft.com/office/officeart/2005/8/layout/cycle2"/>
    <dgm:cxn modelId="{C547A081-3DB0-496B-BA41-2F5E8315BA4D}" srcId="{D15B81F5-D3B3-4341-9859-EDE94DC1CA3B}" destId="{1444BCEA-71A8-43D2-A944-5ADBEFD2A811}" srcOrd="3" destOrd="0" parTransId="{4A8AA534-C555-44F4-884F-174E764DDC18}" sibTransId="{7E3CA38A-DA00-4C98-8231-A32DE7ADB20F}"/>
    <dgm:cxn modelId="{6F1ED084-4EC7-40FB-AFAC-28C1A8C35D7A}" type="presOf" srcId="{4B92E0FE-700E-425F-9908-BAB2EA3371C5}" destId="{50051ED2-8D30-490A-8E6D-52965E0AA980}" srcOrd="1" destOrd="0" presId="urn:microsoft.com/office/officeart/2005/8/layout/cycle2"/>
    <dgm:cxn modelId="{0A21E730-5471-4D51-B43F-0357EF4F65C5}" srcId="{D15B81F5-D3B3-4341-9859-EDE94DC1CA3B}" destId="{635ED166-639E-43A8-8AE8-D616A9A955EA}" srcOrd="2" destOrd="0" parTransId="{BDC4BEF9-0437-415D-BE3F-39C5CD59D9EE}" sibTransId="{217F04B1-40EA-4117-B426-914195EC7D17}"/>
    <dgm:cxn modelId="{E84766FE-B55C-47D3-89E6-B93C9B6C55D3}" type="presOf" srcId="{7E3CA38A-DA00-4C98-8231-A32DE7ADB20F}" destId="{285470A8-42B6-4D56-B91B-6E852A60488E}" srcOrd="1" destOrd="0" presId="urn:microsoft.com/office/officeart/2005/8/layout/cycle2"/>
    <dgm:cxn modelId="{3AC8623C-8A4C-47CA-9178-13C746C8817E}" type="presOf" srcId="{635ED166-639E-43A8-8AE8-D616A9A955EA}" destId="{3209B56E-492B-4028-AFF8-6B42832E52D2}" srcOrd="0" destOrd="0" presId="urn:microsoft.com/office/officeart/2005/8/layout/cycle2"/>
    <dgm:cxn modelId="{11F0989A-0532-4D80-8672-BE50356DCA41}" type="presOf" srcId="{7532DB51-724A-4356-A6D1-9F694E50CDF8}" destId="{C33A0174-7FA1-47C8-8A1C-D0512833072F}" srcOrd="0" destOrd="0" presId="urn:microsoft.com/office/officeart/2005/8/layout/cycle2"/>
    <dgm:cxn modelId="{DB362C6A-78B5-43FC-BCBB-A36B1D6AB6B2}" type="presOf" srcId="{217F04B1-40EA-4117-B426-914195EC7D17}" destId="{57FCBF48-BB41-4B05-B4EF-7765EC56B57D}" srcOrd="1" destOrd="0" presId="urn:microsoft.com/office/officeart/2005/8/layout/cycle2"/>
    <dgm:cxn modelId="{895AE115-8C19-432B-9C70-3F4A786660A8}" srcId="{D15B81F5-D3B3-4341-9859-EDE94DC1CA3B}" destId="{7532DB51-724A-4356-A6D1-9F694E50CDF8}" srcOrd="0" destOrd="0" parTransId="{3F6454A6-3640-459D-A911-73D56E5295F1}" sibTransId="{92D095EE-2FD7-4A35-94A3-6B8EF2A7FAE5}"/>
    <dgm:cxn modelId="{183961F0-C8CD-4CBC-B48C-B17221DD3761}" type="presOf" srcId="{92D095EE-2FD7-4A35-94A3-6B8EF2A7FAE5}" destId="{685EE83E-990A-4F0A-A117-7896C7A6FEF7}" srcOrd="1" destOrd="0" presId="urn:microsoft.com/office/officeart/2005/8/layout/cycle2"/>
    <dgm:cxn modelId="{4D9427BA-3AA9-4132-8153-365A283E98F3}" type="presOf" srcId="{1444BCEA-71A8-43D2-A944-5ADBEFD2A811}" destId="{5DA0DD1D-A0DA-41A3-87ED-210C0AD4F428}" srcOrd="0" destOrd="0" presId="urn:microsoft.com/office/officeart/2005/8/layout/cycle2"/>
    <dgm:cxn modelId="{B791918C-92C3-485C-8EA1-7832B8B89700}" type="presOf" srcId="{D15B81F5-D3B3-4341-9859-EDE94DC1CA3B}" destId="{11C6A8FD-1C79-4AD9-9BC8-D87D5156E149}" srcOrd="0" destOrd="0" presId="urn:microsoft.com/office/officeart/2005/8/layout/cycle2"/>
    <dgm:cxn modelId="{F6CA3FD0-BFA1-4C2C-83E6-906B051D2947}" type="presParOf" srcId="{11C6A8FD-1C79-4AD9-9BC8-D87D5156E149}" destId="{C33A0174-7FA1-47C8-8A1C-D0512833072F}" srcOrd="0" destOrd="0" presId="urn:microsoft.com/office/officeart/2005/8/layout/cycle2"/>
    <dgm:cxn modelId="{44094ED2-8358-4D9A-A9BB-D49C3C1730F6}" type="presParOf" srcId="{11C6A8FD-1C79-4AD9-9BC8-D87D5156E149}" destId="{71045834-C2DF-4192-8B7A-19BE46E39DDE}" srcOrd="1" destOrd="0" presId="urn:microsoft.com/office/officeart/2005/8/layout/cycle2"/>
    <dgm:cxn modelId="{C3B8E234-8E64-4CA3-A16F-6E6231362EBB}" type="presParOf" srcId="{71045834-C2DF-4192-8B7A-19BE46E39DDE}" destId="{685EE83E-990A-4F0A-A117-7896C7A6FEF7}" srcOrd="0" destOrd="0" presId="urn:microsoft.com/office/officeart/2005/8/layout/cycle2"/>
    <dgm:cxn modelId="{683F92E3-B3B9-43DA-B6D2-416909B39EFE}" type="presParOf" srcId="{11C6A8FD-1C79-4AD9-9BC8-D87D5156E149}" destId="{F00A1DA7-443B-4161-9DBC-4A3900A357E3}" srcOrd="2" destOrd="0" presId="urn:microsoft.com/office/officeart/2005/8/layout/cycle2"/>
    <dgm:cxn modelId="{EB32CD87-8999-4E92-BA3F-4F41808A7550}" type="presParOf" srcId="{11C6A8FD-1C79-4AD9-9BC8-D87D5156E149}" destId="{01CC91ED-1FDD-47E8-9D02-1593D935419E}" srcOrd="3" destOrd="0" presId="urn:microsoft.com/office/officeart/2005/8/layout/cycle2"/>
    <dgm:cxn modelId="{FB26375E-747B-4D8A-84C3-7E496E5A981C}" type="presParOf" srcId="{01CC91ED-1FDD-47E8-9D02-1593D935419E}" destId="{50051ED2-8D30-490A-8E6D-52965E0AA980}" srcOrd="0" destOrd="0" presId="urn:microsoft.com/office/officeart/2005/8/layout/cycle2"/>
    <dgm:cxn modelId="{50117718-1BF1-4E1A-A48F-1D363E6C893D}" type="presParOf" srcId="{11C6A8FD-1C79-4AD9-9BC8-D87D5156E149}" destId="{3209B56E-492B-4028-AFF8-6B42832E52D2}" srcOrd="4" destOrd="0" presId="urn:microsoft.com/office/officeart/2005/8/layout/cycle2"/>
    <dgm:cxn modelId="{C5521C3A-EA07-4610-90BD-D9883E5BE14A}" type="presParOf" srcId="{11C6A8FD-1C79-4AD9-9BC8-D87D5156E149}" destId="{A691BA4E-91B9-44DB-92C1-28A7F61E599C}" srcOrd="5" destOrd="0" presId="urn:microsoft.com/office/officeart/2005/8/layout/cycle2"/>
    <dgm:cxn modelId="{C685CB53-43A1-402F-B6D8-7D537C433AE7}" type="presParOf" srcId="{A691BA4E-91B9-44DB-92C1-28A7F61E599C}" destId="{57FCBF48-BB41-4B05-B4EF-7765EC56B57D}" srcOrd="0" destOrd="0" presId="urn:microsoft.com/office/officeart/2005/8/layout/cycle2"/>
    <dgm:cxn modelId="{1C1EF140-F4E2-403B-A232-8700C4BAEB91}" type="presParOf" srcId="{11C6A8FD-1C79-4AD9-9BC8-D87D5156E149}" destId="{5DA0DD1D-A0DA-41A3-87ED-210C0AD4F428}" srcOrd="6" destOrd="0" presId="urn:microsoft.com/office/officeart/2005/8/layout/cycle2"/>
    <dgm:cxn modelId="{A9FA4A50-D502-4586-B727-CA6013278E1F}" type="presParOf" srcId="{11C6A8FD-1C79-4AD9-9BC8-D87D5156E149}" destId="{C3A52FB9-240F-4916-BA31-0EDBEDD1E751}" srcOrd="7" destOrd="0" presId="urn:microsoft.com/office/officeart/2005/8/layout/cycle2"/>
    <dgm:cxn modelId="{F3FBF68D-C962-45E8-9718-854EEE6050E8}" type="presParOf" srcId="{C3A52FB9-240F-4916-BA31-0EDBEDD1E751}" destId="{285470A8-42B6-4D56-B91B-6E852A60488E}" srcOrd="0" destOrd="0" presId="urn:microsoft.com/office/officeart/2005/8/layout/cycle2"/>
    <dgm:cxn modelId="{66CF75E0-ECA5-4517-8942-5B40152A0195}" type="presParOf" srcId="{11C6A8FD-1C79-4AD9-9BC8-D87D5156E149}" destId="{D4DF9046-2E85-49ED-9510-707B6F9A55A0}" srcOrd="8" destOrd="0" presId="urn:microsoft.com/office/officeart/2005/8/layout/cycle2"/>
    <dgm:cxn modelId="{8EDAF5B6-EBA1-42F9-B459-ADD1D891D575}" type="presParOf" srcId="{11C6A8FD-1C79-4AD9-9BC8-D87D5156E149}" destId="{FDC02ECE-4D7B-4B07-A3D7-4A44D58C9E09}" srcOrd="9" destOrd="0" presId="urn:microsoft.com/office/officeart/2005/8/layout/cycle2"/>
    <dgm:cxn modelId="{7E562206-24DA-44E3-BE40-5F246CE66732}" type="presParOf" srcId="{FDC02ECE-4D7B-4B07-A3D7-4A44D58C9E09}" destId="{7A08A334-8860-49FA-8B94-CA3548095F4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E6614-4759-4283-8E42-5A7258F7FC6A}" type="datetimeFigureOut">
              <a:rPr lang="en-GB" smtClean="0"/>
              <a:t>21/07/2014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4357E-888C-4B87-B9AA-30DF361CA073}" type="slidenum">
              <a:rPr lang="en-GB" smtClean="0"/>
              <a:t>‹#›</a:t>
            </a:fld>
            <a:endParaRPr lang="en-GB"/>
          </a:p>
        </p:txBody>
      </p:sp>
    </p:spTree>
    <p:extLst>
      <p:ext uri="{BB962C8B-B14F-4D97-AF65-F5344CB8AC3E}">
        <p14:creationId xmlns:p14="http://schemas.microsoft.com/office/powerpoint/2010/main" val="151049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extLst>
      <p:ext uri="{BB962C8B-B14F-4D97-AF65-F5344CB8AC3E}">
        <p14:creationId xmlns:p14="http://schemas.microsoft.com/office/powerpoint/2010/main" val="325554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2565FA6D-D4C8-4C4C-AC4B-3269734D34D8}"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p>
        </p:txBody>
      </p:sp>
    </p:spTree>
    <p:extLst>
      <p:ext uri="{BB962C8B-B14F-4D97-AF65-F5344CB8AC3E}">
        <p14:creationId xmlns:p14="http://schemas.microsoft.com/office/powerpoint/2010/main" val="166283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F71B5A3E-AB5C-4394-BB97-07D04CB99A29}"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191082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BAADB3B0-2D09-4AA3-A340-09780B82849B}"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424372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55FD54BE-53AE-43A8-A8D2-A8E4EFCA2A62}"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378693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3C92E8B8-980F-4FD9-89A2-235B13F5AFD1}"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3340692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D02A3ABA-32EC-4D50-B075-F06DC786BAF9}"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407444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smtClean="0">
                <a:solidFill>
                  <a:prstClr val="white"/>
                </a:solidFill>
              </a:rPr>
              <a:t>  </a:t>
            </a:r>
            <a:fld id="{34F5B560-165B-4748-8F10-4294154EB5E9}" type="slidenum">
              <a:rPr lang="en-US" smtClean="0">
                <a:solidFill>
                  <a:prstClr val="white"/>
                </a:solidFill>
              </a:rPr>
              <a:pPr>
                <a:defRPr/>
              </a:pPr>
              <a:t>‹#›</a:t>
            </a:fld>
            <a:endParaRPr lang="en-US" dirty="0">
              <a:solidFill>
                <a:prstClr val="white"/>
              </a:solidFill>
            </a:endParaRPr>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99568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249015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rPr>
              <a:t>  </a:t>
            </a:r>
            <a:fld id="{45F8D313-CCBE-49D6-A3BC-57B1848DFB52}" type="slidenum">
              <a:rPr lang="en-US" smtClean="0">
                <a:solidFill>
                  <a:prstClr val="white"/>
                </a:solidFill>
              </a:rPr>
              <a:pPr fontAlgn="base">
                <a:spcBef>
                  <a:spcPct val="0"/>
                </a:spcBef>
                <a:spcAft>
                  <a:spcPct val="0"/>
                </a:spcAft>
                <a:defRPr/>
              </a:pPr>
              <a:t>‹#›</a:t>
            </a:fld>
            <a:r>
              <a:rPr lang="en-US" dirty="0" smtClean="0">
                <a:solidFill>
                  <a:prstClr val="white"/>
                </a:solidFill>
              </a:rPr>
              <a:t> </a:t>
            </a:r>
            <a:endParaRPr lang="en-US" dirty="0">
              <a:solidFill>
                <a:prstClr val="white"/>
              </a:solidFill>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714721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monty@londonfriend.org.uk" TargetMode="External"/><Relationship Id="rId3" Type="http://schemas.openxmlformats.org/officeDocument/2006/relationships/hyperlink" Target="mailto:paul.roberts@lgbtconsortium.org.uk" TargetMode="External"/><Relationship Id="rId7" Type="http://schemas.openxmlformats.org/officeDocument/2006/relationships/hyperlink" Target="mailto:matthew.hodson@gmfa.org.uk" TargetMode="External"/><Relationship Id="rId2" Type="http://schemas.openxmlformats.org/officeDocument/2006/relationships/hyperlink" Target="mailto:paul.martin@lgf.org.uk" TargetMode="External"/><Relationship Id="rId1" Type="http://schemas.openxmlformats.org/officeDocument/2006/relationships/slideLayout" Target="../slideLayouts/slideLayout2.xml"/><Relationship Id="rId6" Type="http://schemas.openxmlformats.org/officeDocument/2006/relationships/hyperlink" Target="mailto:stephkeeble@blgbt.org" TargetMode="External"/><Relationship Id="rId5" Type="http://schemas.openxmlformats.org/officeDocument/2006/relationships/hyperlink" Target="mailto:patricia@metrocentreonline.org" TargetMode="External"/><Relationship Id="rId4" Type="http://schemas.openxmlformats.org/officeDocument/2006/relationships/hyperlink" Target="mailto:bernardgi@aol.com" TargetMode="External"/><Relationship Id="rId9" Type="http://schemas.openxmlformats.org/officeDocument/2006/relationships/hyperlink" Target="http://nationallgbtpartnership.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324802/MSM_documen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hyperlink" Target="mailto:Justin.varney@phe.gov.uk" TargetMode="External"/><Relationship Id="rId2" Type="http://schemas.openxmlformats.org/officeDocument/2006/relationships/hyperlink" Target="mailto:Elaine.rashbrook@phe.gov.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76504"/>
            <a:ext cx="8481058" cy="2084543"/>
          </a:xfrm>
        </p:spPr>
        <p:txBody>
          <a:bodyPr/>
          <a:lstStyle/>
          <a:p>
            <a:pPr algn="ctr"/>
            <a:r>
              <a:rPr lang="en-GB" sz="4000" b="1" dirty="0" smtClean="0"/>
              <a:t>Promoting </a:t>
            </a:r>
            <a:r>
              <a:rPr lang="en-GB" sz="4000" b="1" dirty="0"/>
              <a:t>the health and wellbeing of gay, bisexual and other men who have sex with men </a:t>
            </a:r>
            <a:r>
              <a:rPr lang="en-GB" sz="4000" dirty="0"/>
              <a:t/>
            </a:r>
            <a:br>
              <a:rPr lang="en-GB" sz="4000" dirty="0"/>
            </a:br>
            <a:r>
              <a:rPr lang="en-GB" sz="4000" dirty="0" smtClean="0"/>
              <a:t/>
            </a:r>
            <a:br>
              <a:rPr lang="en-GB" sz="4000" dirty="0" smtClean="0"/>
            </a:br>
            <a:r>
              <a:rPr lang="en-GB" sz="4000" dirty="0" smtClean="0"/>
              <a:t/>
            </a:r>
            <a:br>
              <a:rPr lang="en-GB" sz="4000" dirty="0" smtClean="0"/>
            </a:br>
            <a:r>
              <a:rPr lang="en-GB" sz="4000" dirty="0"/>
              <a:t/>
            </a:r>
            <a:br>
              <a:rPr lang="en-GB" sz="4000" dirty="0"/>
            </a:br>
            <a:endParaRPr lang="en-GB" sz="4000" dirty="0"/>
          </a:p>
        </p:txBody>
      </p:sp>
      <p:sp>
        <p:nvSpPr>
          <p:cNvPr id="3" name="TextBox 2"/>
          <p:cNvSpPr txBox="1"/>
          <p:nvPr/>
        </p:nvSpPr>
        <p:spPr>
          <a:xfrm>
            <a:off x="510912" y="5731678"/>
            <a:ext cx="4680520" cy="830997"/>
          </a:xfrm>
          <a:prstGeom prst="rect">
            <a:avLst/>
          </a:prstGeom>
          <a:noFill/>
        </p:spPr>
        <p:txBody>
          <a:bodyPr wrap="square" rtlCol="0">
            <a:spAutoFit/>
          </a:bodyPr>
          <a:lstStyle/>
          <a:p>
            <a:r>
              <a:rPr lang="en-GB" sz="1600" dirty="0" smtClean="0">
                <a:solidFill>
                  <a:schemeClr val="bg1"/>
                </a:solidFill>
              </a:rPr>
              <a:t>Dr Justin Varney</a:t>
            </a:r>
          </a:p>
          <a:p>
            <a:r>
              <a:rPr lang="en-GB" sz="1600" dirty="0" smtClean="0">
                <a:solidFill>
                  <a:schemeClr val="bg1"/>
                </a:solidFill>
              </a:rPr>
              <a:t>National Lead for Adults&amp; Older People’s Health</a:t>
            </a:r>
          </a:p>
          <a:p>
            <a:r>
              <a:rPr lang="en-GB" sz="1600" dirty="0" smtClean="0">
                <a:solidFill>
                  <a:schemeClr val="bg1"/>
                </a:solidFill>
              </a:rPr>
              <a:t>Justin.varney@phe.gov.uk</a:t>
            </a:r>
            <a:endParaRPr lang="en-GB" sz="1600" dirty="0">
              <a:solidFill>
                <a:schemeClr val="bg1"/>
              </a:solidFill>
            </a:endParaRPr>
          </a:p>
        </p:txBody>
      </p:sp>
      <p:pic>
        <p:nvPicPr>
          <p:cNvPr id="1026" name="Picture 2" descr="\\hpa.org.uk\chilton\SharedData\Scratch\Eifion\GMFAPhotoshoot\Images for MSM Framework Document\Done\_DSC74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726740"/>
            <a:ext cx="3672408" cy="283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62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028000" cy="648072"/>
          </a:xfrm>
        </p:spPr>
        <p:txBody>
          <a:bodyPr/>
          <a:lstStyle/>
          <a:p>
            <a:r>
              <a:rPr lang="en-GB" b="1" dirty="0" smtClean="0"/>
              <a:t>Our Vision</a:t>
            </a:r>
            <a:endParaRPr lang="en-GB" b="1" dirty="0"/>
          </a:p>
        </p:txBody>
      </p:sp>
      <p:sp>
        <p:nvSpPr>
          <p:cNvPr id="3" name="Content Placeholder 2"/>
          <p:cNvSpPr>
            <a:spLocks noGrp="1"/>
          </p:cNvSpPr>
          <p:nvPr>
            <p:ph idx="1"/>
          </p:nvPr>
        </p:nvSpPr>
        <p:spPr>
          <a:xfrm>
            <a:off x="591493" y="2060848"/>
            <a:ext cx="5204643" cy="3672407"/>
          </a:xfrm>
        </p:spPr>
        <p:txBody>
          <a:bodyPr/>
          <a:lstStyle/>
          <a:p>
            <a:pPr marL="0" indent="0"/>
            <a:r>
              <a:rPr lang="en-GB" sz="2800" dirty="0"/>
              <a:t>A</a:t>
            </a:r>
            <a:r>
              <a:rPr lang="en-GB" sz="2800" dirty="0" smtClean="0"/>
              <a:t>ll </a:t>
            </a:r>
            <a:r>
              <a:rPr lang="en-GB" sz="2800" dirty="0"/>
              <a:t>gay, bisexual and other men who have sex with men (MSM) in </a:t>
            </a:r>
            <a:r>
              <a:rPr lang="en-GB" sz="2800" dirty="0" smtClean="0"/>
              <a:t>England will </a:t>
            </a:r>
            <a:r>
              <a:rPr lang="en-GB" sz="2800" dirty="0"/>
              <a:t>enjoy long healthy lives, have respectful and fulfilling social and sexual relationships, </a:t>
            </a:r>
            <a:r>
              <a:rPr lang="en-GB" sz="2800" dirty="0" smtClean="0"/>
              <a:t>within which </a:t>
            </a:r>
            <a:r>
              <a:rPr lang="en-GB" sz="2800" dirty="0"/>
              <a:t>the annual number of new HIV infections will be significantly </a:t>
            </a:r>
            <a:r>
              <a:rPr lang="en-GB" sz="2800" dirty="0" smtClean="0"/>
              <a:t>reduced. </a:t>
            </a:r>
            <a:endParaRPr lang="en-GB" sz="2800" dirty="0"/>
          </a:p>
          <a:p>
            <a:pPr marL="0" indent="0" algn="ctr"/>
            <a:endParaRPr lang="en-GB" sz="2800" dirty="0"/>
          </a:p>
        </p:txBody>
      </p:sp>
      <p:sp>
        <p:nvSpPr>
          <p:cNvPr id="4" name="Slide Number Placeholder 3"/>
          <p:cNvSpPr>
            <a:spLocks noGrp="1"/>
          </p:cNvSpPr>
          <p:nvPr>
            <p:ph type="sldNum" sz="quarter" idx="10"/>
          </p:nvPr>
        </p:nvSpPr>
        <p:spPr/>
        <p:txBody>
          <a:bodyPr/>
          <a:lstStyle/>
          <a:p>
            <a:pPr>
              <a:defRPr/>
            </a:pPr>
            <a:r>
              <a:rPr lang="en-US" dirty="0" smtClean="0">
                <a:solidFill>
                  <a:prstClr val="white"/>
                </a:solidFill>
              </a:rPr>
              <a:t>  </a:t>
            </a:r>
            <a:fld id="{2565FA6D-D4C8-4C4C-AC4B-3269734D34D8}" type="slidenum">
              <a:rPr lang="en-US" smtClean="0">
                <a:solidFill>
                  <a:prstClr val="white"/>
                </a:solidFill>
              </a:rPr>
              <a:pPr>
                <a:defRPr/>
              </a:pPr>
              <a:t>10</a:t>
            </a:fld>
            <a:r>
              <a:rPr lang="en-US" dirty="0" smtClean="0">
                <a:solidFill>
                  <a:prstClr val="white"/>
                </a:solidFill>
              </a:rPr>
              <a:t>	</a:t>
            </a: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pic>
        <p:nvPicPr>
          <p:cNvPr id="2051" name="Picture 3" descr="\\hpa.org.uk\chilton\SharedData\Scratch\Eifion\GMFAPhotoshoot\Manchester Shoot_catalogued\584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340768"/>
            <a:ext cx="3312706" cy="480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451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Vision </a:t>
            </a:r>
            <a:endParaRPr lang="en-GB" dirty="0"/>
          </a:p>
        </p:txBody>
      </p:sp>
      <p:sp>
        <p:nvSpPr>
          <p:cNvPr id="3" name="Content Placeholder 2"/>
          <p:cNvSpPr>
            <a:spLocks noGrp="1"/>
          </p:cNvSpPr>
          <p:nvPr>
            <p:ph idx="1"/>
          </p:nvPr>
        </p:nvSpPr>
        <p:spPr>
          <a:xfrm>
            <a:off x="558000" y="2088000"/>
            <a:ext cx="5454160" cy="4064455"/>
          </a:xfrm>
        </p:spPr>
        <p:txBody>
          <a:bodyPr/>
          <a:lstStyle/>
          <a:p>
            <a:pPr marL="0" indent="0"/>
            <a:r>
              <a:rPr lang="en-GB" dirty="0"/>
              <a:t>In achieving </a:t>
            </a:r>
            <a:r>
              <a:rPr lang="en-GB" dirty="0" smtClean="0"/>
              <a:t>our vision,  we want </a:t>
            </a:r>
            <a:r>
              <a:rPr lang="en-GB" dirty="0"/>
              <a:t>to work with men, the wider community and our partners towards:</a:t>
            </a:r>
          </a:p>
          <a:p>
            <a:pPr marL="0" indent="0"/>
            <a:r>
              <a:rPr lang="en-GB" dirty="0"/>
              <a:t>• all MSM feeling safe and supported as they develop their sexual identity and are empowered </a:t>
            </a:r>
            <a:r>
              <a:rPr lang="en-GB" dirty="0" smtClean="0"/>
              <a:t>to make </a:t>
            </a:r>
            <a:r>
              <a:rPr lang="en-GB" dirty="0"/>
              <a:t>healthy choices as they become sexually active</a:t>
            </a:r>
          </a:p>
          <a:p>
            <a:pPr marL="0" indent="0"/>
            <a:r>
              <a:rPr lang="en-GB" dirty="0"/>
              <a:t>• for MSM to feel respected and valued by the community and to have the control </a:t>
            </a:r>
            <a:r>
              <a:rPr lang="en-GB" dirty="0" smtClean="0"/>
              <a:t>and opportunity </a:t>
            </a:r>
            <a:r>
              <a:rPr lang="en-GB" dirty="0"/>
              <a:t>to make healthy choices about their lives</a:t>
            </a:r>
          </a:p>
          <a:p>
            <a:pPr marL="0" indent="0"/>
            <a:r>
              <a:rPr lang="en-GB" dirty="0"/>
              <a:t>• for older MSM to lead longer, healthier lives, to feel supported by the community and </a:t>
            </a:r>
            <a:r>
              <a:rPr lang="en-GB" dirty="0" smtClean="0"/>
              <a:t>receive appropriate </a:t>
            </a:r>
            <a:r>
              <a:rPr lang="en-GB" dirty="0"/>
              <a:t>health and social care support as they age</a:t>
            </a:r>
            <a:endParaRPr lang="en-GB"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11</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pic>
        <p:nvPicPr>
          <p:cNvPr id="3074" name="Picture 2" descr="\\hpa.org.uk\chilton\SharedData\Scratch\Eifion\GMFAPhotoshoot\Images for MSM Framework Document\Done\584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6342" y="1556792"/>
            <a:ext cx="3048336" cy="457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33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Base for What Works</a:t>
            </a:r>
            <a:endParaRPr lang="en-GB" dirty="0"/>
          </a:p>
        </p:txBody>
      </p:sp>
      <p:sp>
        <p:nvSpPr>
          <p:cNvPr id="3" name="Content Placeholder 2"/>
          <p:cNvSpPr>
            <a:spLocks noGrp="1"/>
          </p:cNvSpPr>
          <p:nvPr>
            <p:ph idx="1"/>
          </p:nvPr>
        </p:nvSpPr>
        <p:spPr/>
        <p:txBody>
          <a:bodyPr/>
          <a:lstStyle/>
          <a:p>
            <a:pPr marL="0" indent="0">
              <a:spcBef>
                <a:spcPts val="0"/>
              </a:spcBef>
            </a:pPr>
            <a:r>
              <a:rPr lang="en-GB" b="1" dirty="0" smtClean="0"/>
              <a:t>Sexual health</a:t>
            </a:r>
            <a:endParaRPr lang="en-GB" b="1" dirty="0"/>
          </a:p>
          <a:p>
            <a:pPr marL="409575" lvl="3" indent="-127000">
              <a:spcBef>
                <a:spcPts val="0"/>
              </a:spcBef>
            </a:pPr>
            <a:r>
              <a:rPr lang="en-GB" dirty="0" smtClean="0"/>
              <a:t>Good </a:t>
            </a:r>
            <a:r>
              <a:rPr lang="en-GB" dirty="0"/>
              <a:t>quality, inclusive sex and relationship education </a:t>
            </a:r>
          </a:p>
          <a:p>
            <a:pPr marL="409575" lvl="3" indent="-127000">
              <a:spcBef>
                <a:spcPts val="0"/>
              </a:spcBef>
            </a:pPr>
            <a:r>
              <a:rPr lang="en-GB" dirty="0" smtClean="0"/>
              <a:t>Regular </a:t>
            </a:r>
            <a:r>
              <a:rPr lang="en-GB" dirty="0"/>
              <a:t>HIV and sexual health testing </a:t>
            </a:r>
          </a:p>
          <a:p>
            <a:pPr marL="409575" lvl="3" indent="-127000">
              <a:spcBef>
                <a:spcPts val="0"/>
              </a:spcBef>
            </a:pPr>
            <a:r>
              <a:rPr lang="en-GB" dirty="0" smtClean="0"/>
              <a:t>Condom </a:t>
            </a:r>
            <a:r>
              <a:rPr lang="en-GB" dirty="0"/>
              <a:t>use </a:t>
            </a:r>
          </a:p>
          <a:p>
            <a:pPr marL="409575" lvl="3" indent="-127000">
              <a:spcBef>
                <a:spcPts val="0"/>
              </a:spcBef>
            </a:pPr>
            <a:r>
              <a:rPr lang="en-GB" dirty="0" smtClean="0"/>
              <a:t>Early </a:t>
            </a:r>
            <a:r>
              <a:rPr lang="en-GB" dirty="0"/>
              <a:t>diagnosis and treatment </a:t>
            </a:r>
          </a:p>
          <a:p>
            <a:pPr marL="409575" lvl="3" indent="-127000">
              <a:spcBef>
                <a:spcPts val="0"/>
              </a:spcBef>
            </a:pPr>
            <a:r>
              <a:rPr lang="en-GB" dirty="0"/>
              <a:t>T</a:t>
            </a:r>
            <a:r>
              <a:rPr lang="en-GB" dirty="0" smtClean="0"/>
              <a:t>reatment </a:t>
            </a:r>
            <a:r>
              <a:rPr lang="en-GB" dirty="0"/>
              <a:t>as prevention (</a:t>
            </a:r>
            <a:r>
              <a:rPr lang="en-GB" dirty="0" err="1"/>
              <a:t>TasP</a:t>
            </a:r>
            <a:r>
              <a:rPr lang="en-GB" dirty="0"/>
              <a:t>) </a:t>
            </a:r>
            <a:endParaRPr lang="en-GB" dirty="0" smtClean="0"/>
          </a:p>
          <a:p>
            <a:pPr marL="282575" lvl="3" indent="0">
              <a:spcBef>
                <a:spcPts val="0"/>
              </a:spcBef>
              <a:buNone/>
            </a:pPr>
            <a:endParaRPr lang="en-GB" b="1" dirty="0" smtClean="0"/>
          </a:p>
          <a:p>
            <a:pPr marL="0" indent="0">
              <a:spcBef>
                <a:spcPts val="0"/>
              </a:spcBef>
            </a:pPr>
            <a:r>
              <a:rPr lang="en-GB" b="1" dirty="0" smtClean="0"/>
              <a:t>Mental </a:t>
            </a:r>
            <a:r>
              <a:rPr lang="en-GB" b="1" dirty="0"/>
              <a:t>health </a:t>
            </a:r>
          </a:p>
          <a:p>
            <a:pPr marL="409575" lvl="3" indent="-127000">
              <a:spcBef>
                <a:spcPts val="0"/>
              </a:spcBef>
            </a:pPr>
            <a:r>
              <a:rPr lang="en-GB" dirty="0" smtClean="0"/>
              <a:t>Training </a:t>
            </a:r>
            <a:r>
              <a:rPr lang="en-GB" dirty="0"/>
              <a:t>for supportive parenting, teachers and carers </a:t>
            </a:r>
          </a:p>
          <a:p>
            <a:pPr marL="409575" lvl="3" indent="-127000">
              <a:spcBef>
                <a:spcPts val="0"/>
              </a:spcBef>
            </a:pPr>
            <a:r>
              <a:rPr lang="en-GB" dirty="0" smtClean="0"/>
              <a:t>Interventions </a:t>
            </a:r>
            <a:r>
              <a:rPr lang="en-GB" dirty="0"/>
              <a:t>to reduce bullying in schools and workplaces </a:t>
            </a:r>
          </a:p>
          <a:p>
            <a:pPr marL="409575" lvl="3" indent="-127000">
              <a:spcBef>
                <a:spcPts val="0"/>
              </a:spcBef>
            </a:pPr>
            <a:r>
              <a:rPr lang="en-GB" dirty="0" smtClean="0"/>
              <a:t>Training </a:t>
            </a:r>
            <a:r>
              <a:rPr lang="en-GB" dirty="0"/>
              <a:t>for service providers and visibly inclusive approaches </a:t>
            </a:r>
            <a:endParaRPr lang="en-GB" dirty="0" smtClean="0"/>
          </a:p>
          <a:p>
            <a:pPr marL="282575" lvl="3" indent="0">
              <a:spcBef>
                <a:spcPts val="0"/>
              </a:spcBef>
              <a:buNone/>
            </a:pPr>
            <a:endParaRPr lang="en-GB" dirty="0" smtClean="0"/>
          </a:p>
          <a:p>
            <a:pPr marL="0" indent="0">
              <a:spcBef>
                <a:spcPts val="0"/>
              </a:spcBef>
            </a:pPr>
            <a:r>
              <a:rPr lang="en-GB" b="1" dirty="0" smtClean="0"/>
              <a:t>Drugs</a:t>
            </a:r>
            <a:r>
              <a:rPr lang="en-GB" b="1" dirty="0"/>
              <a:t>, Alcohol &amp; </a:t>
            </a:r>
            <a:r>
              <a:rPr lang="en-GB" b="1" dirty="0" smtClean="0"/>
              <a:t>tobacco</a:t>
            </a:r>
            <a:endParaRPr lang="en-GB" b="1" dirty="0"/>
          </a:p>
          <a:p>
            <a:pPr marL="568325" lvl="3" indent="-285750">
              <a:spcBef>
                <a:spcPts val="0"/>
              </a:spcBef>
            </a:pPr>
            <a:r>
              <a:rPr lang="en-GB" dirty="0" smtClean="0"/>
              <a:t>Culturally </a:t>
            </a:r>
            <a:r>
              <a:rPr lang="en-GB" dirty="0"/>
              <a:t>competent treatment pathways and services with training and imagery that is inclusive and supports engagement </a:t>
            </a:r>
          </a:p>
          <a:p>
            <a:pPr marL="0" indent="0">
              <a:spcBef>
                <a:spcPts val="0"/>
              </a:spcBef>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12</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spTree>
    <p:extLst>
      <p:ext uri="{BB962C8B-B14F-4D97-AF65-F5344CB8AC3E}">
        <p14:creationId xmlns:p14="http://schemas.microsoft.com/office/powerpoint/2010/main" val="36233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LGBT Strategic Partnership</a:t>
            </a:r>
            <a:endParaRPr lang="en-GB" dirty="0"/>
          </a:p>
        </p:txBody>
      </p:sp>
      <p:sp>
        <p:nvSpPr>
          <p:cNvPr id="3" name="Content Placeholder 2"/>
          <p:cNvSpPr>
            <a:spLocks noGrp="1"/>
          </p:cNvSpPr>
          <p:nvPr>
            <p:ph idx="1"/>
          </p:nvPr>
        </p:nvSpPr>
        <p:spPr>
          <a:xfrm>
            <a:off x="558000" y="2088000"/>
            <a:ext cx="8586000" cy="4064455"/>
          </a:xfrm>
        </p:spPr>
        <p:txBody>
          <a:bodyPr/>
          <a:lstStyle/>
          <a:p>
            <a:pPr marL="0" indent="0"/>
            <a:r>
              <a:rPr lang="en-GB" dirty="0"/>
              <a:t>The National LGB&amp;T Partnership is an England-wide group of LGB&amp;T voluntary and community organisations who are committed to reducing the health inequalities of lesbian, gay, bisexual and trans communities and to challenging homophobia, </a:t>
            </a:r>
            <a:r>
              <a:rPr lang="en-GB" dirty="0" err="1"/>
              <a:t>biphobia</a:t>
            </a:r>
            <a:r>
              <a:rPr lang="en-GB" dirty="0"/>
              <a:t> and </a:t>
            </a:r>
            <a:r>
              <a:rPr lang="en-GB" dirty="0" err="1"/>
              <a:t>transphobia</a:t>
            </a:r>
            <a:r>
              <a:rPr lang="en-GB" dirty="0"/>
              <a:t> within public </a:t>
            </a:r>
            <a:r>
              <a:rPr lang="en-GB" dirty="0" smtClean="0"/>
              <a:t>services. </a:t>
            </a:r>
          </a:p>
          <a:p>
            <a:pPr marL="0" indent="0"/>
            <a:r>
              <a:rPr lang="en-GB" dirty="0" smtClean="0"/>
              <a:t>The Partnership is supported by the Department of Health, Public Health England and NHS England. Projects this year are:</a:t>
            </a:r>
          </a:p>
          <a:p>
            <a:pPr marL="0" lvl="0">
              <a:spcBef>
                <a:spcPts val="0"/>
              </a:spcBef>
              <a:buFont typeface="Arial" pitchFamily="34" charset="0"/>
              <a:buChar char="•"/>
            </a:pPr>
            <a:r>
              <a:rPr lang="en-GB" sz="1600" dirty="0"/>
              <a:t>Sexual Orientation Monitoring, Paul Martin, The LGF </a:t>
            </a:r>
            <a:r>
              <a:rPr lang="en-GB" sz="1600" dirty="0" smtClean="0"/>
              <a:t> </a:t>
            </a:r>
            <a:r>
              <a:rPr lang="en-GB" sz="1600" u="sng" dirty="0" smtClean="0">
                <a:hlinkClick r:id="rId2"/>
              </a:rPr>
              <a:t>paul.martin@lgf.org.uk</a:t>
            </a:r>
            <a:r>
              <a:rPr lang="en-GB" sz="1600" dirty="0" smtClean="0"/>
              <a:t> </a:t>
            </a:r>
            <a:endParaRPr lang="en-GB" sz="1600" dirty="0"/>
          </a:p>
          <a:p>
            <a:pPr marL="0" lvl="0">
              <a:spcBef>
                <a:spcPts val="0"/>
              </a:spcBef>
              <a:buFont typeface="Arial" pitchFamily="34" charset="0"/>
              <a:buChar char="•"/>
            </a:pPr>
            <a:r>
              <a:rPr lang="en-GB" sz="1600" dirty="0"/>
              <a:t>Case Studies- Paul Roberts, </a:t>
            </a:r>
            <a:r>
              <a:rPr lang="en-GB" sz="1600" dirty="0" smtClean="0"/>
              <a:t>Consortium </a:t>
            </a:r>
            <a:r>
              <a:rPr lang="en-GB" sz="1600" u="sng" dirty="0" smtClean="0">
                <a:hlinkClick r:id="rId3"/>
              </a:rPr>
              <a:t>paul.roberts@lgbtconsortium.org.uk</a:t>
            </a:r>
            <a:r>
              <a:rPr lang="en-GB" sz="1600" dirty="0" smtClean="0"/>
              <a:t> </a:t>
            </a:r>
            <a:endParaRPr lang="en-GB" sz="1600" dirty="0"/>
          </a:p>
          <a:p>
            <a:pPr marL="0" lvl="0">
              <a:spcBef>
                <a:spcPts val="0"/>
              </a:spcBef>
              <a:buFont typeface="Arial" pitchFamily="34" charset="0"/>
              <a:buChar char="•"/>
            </a:pPr>
            <a:r>
              <a:rPr lang="en-GB" sz="1600" dirty="0"/>
              <a:t>Trans Guide to Healthy Living- Bernard Reed, </a:t>
            </a:r>
            <a:r>
              <a:rPr lang="en-GB" sz="1600" dirty="0" smtClean="0"/>
              <a:t>GIRES </a:t>
            </a:r>
            <a:r>
              <a:rPr lang="en-GB" sz="1600" u="sng" dirty="0" smtClean="0">
                <a:hlinkClick r:id="rId4"/>
              </a:rPr>
              <a:t>bernardgi@aol.com</a:t>
            </a:r>
            <a:r>
              <a:rPr lang="en-GB" sz="1600" dirty="0" smtClean="0"/>
              <a:t> </a:t>
            </a:r>
            <a:endParaRPr lang="en-GB" sz="1600" dirty="0"/>
          </a:p>
          <a:p>
            <a:pPr marL="0" lvl="0">
              <a:spcBef>
                <a:spcPts val="0"/>
              </a:spcBef>
              <a:buFont typeface="Arial" pitchFamily="34" charset="0"/>
              <a:buChar char="•"/>
            </a:pPr>
            <a:r>
              <a:rPr lang="en-GB" sz="1600" dirty="0"/>
              <a:t>PHOF LGBT Companion </a:t>
            </a:r>
            <a:r>
              <a:rPr lang="en-GB" sz="1600" dirty="0" smtClean="0"/>
              <a:t>Tools- </a:t>
            </a:r>
            <a:r>
              <a:rPr lang="en-GB" sz="1600" dirty="0"/>
              <a:t>Patricia Durr, </a:t>
            </a:r>
            <a:r>
              <a:rPr lang="en-GB" sz="1600" dirty="0" smtClean="0"/>
              <a:t> </a:t>
            </a:r>
            <a:r>
              <a:rPr lang="en-GB" sz="1600" u="sng" dirty="0" smtClean="0">
                <a:hlinkClick r:id="rId5"/>
              </a:rPr>
              <a:t>patricia@metrocentreonline.org</a:t>
            </a:r>
            <a:r>
              <a:rPr lang="en-GB" sz="1600" dirty="0" smtClean="0"/>
              <a:t> </a:t>
            </a:r>
            <a:endParaRPr lang="en-GB" sz="1600" dirty="0"/>
          </a:p>
          <a:p>
            <a:pPr marL="0" lvl="0">
              <a:spcBef>
                <a:spcPts val="0"/>
              </a:spcBef>
              <a:buFont typeface="Arial" pitchFamily="34" charset="0"/>
              <a:buChar char="•"/>
            </a:pPr>
            <a:r>
              <a:rPr lang="en-GB" sz="1600" dirty="0"/>
              <a:t>Physical Activity- </a:t>
            </a:r>
            <a:r>
              <a:rPr lang="en-GB" sz="1600" dirty="0" err="1"/>
              <a:t>Steph</a:t>
            </a:r>
            <a:r>
              <a:rPr lang="en-GB" sz="1600" dirty="0"/>
              <a:t> </a:t>
            </a:r>
            <a:r>
              <a:rPr lang="en-GB" sz="1600" dirty="0" err="1"/>
              <a:t>Keeble</a:t>
            </a:r>
            <a:r>
              <a:rPr lang="en-GB" sz="1600" dirty="0"/>
              <a:t>, Birmingham </a:t>
            </a:r>
            <a:r>
              <a:rPr lang="en-GB" sz="1600" dirty="0" smtClean="0"/>
              <a:t>LGBT </a:t>
            </a:r>
            <a:r>
              <a:rPr lang="en-GB" sz="1600" u="sng" dirty="0" smtClean="0">
                <a:hlinkClick r:id="rId6"/>
              </a:rPr>
              <a:t>stephkeeble@blgbt.org</a:t>
            </a:r>
            <a:r>
              <a:rPr lang="en-GB" sz="1600" dirty="0" smtClean="0"/>
              <a:t> </a:t>
            </a:r>
            <a:endParaRPr lang="en-GB" sz="1600" dirty="0"/>
          </a:p>
          <a:p>
            <a:pPr marL="0" lvl="0">
              <a:spcBef>
                <a:spcPts val="0"/>
              </a:spcBef>
              <a:buFont typeface="Arial" pitchFamily="34" charset="0"/>
              <a:buChar char="•"/>
            </a:pPr>
            <a:r>
              <a:rPr lang="en-GB" sz="1600" dirty="0"/>
              <a:t>Tobacco- Matthew </a:t>
            </a:r>
            <a:r>
              <a:rPr lang="en-GB" sz="1600" dirty="0" err="1"/>
              <a:t>Hodson</a:t>
            </a:r>
            <a:r>
              <a:rPr lang="en-GB" sz="1600" dirty="0"/>
              <a:t>, </a:t>
            </a:r>
            <a:r>
              <a:rPr lang="en-GB" sz="1600" dirty="0" smtClean="0"/>
              <a:t>GMFA </a:t>
            </a:r>
            <a:r>
              <a:rPr lang="en-GB" sz="1600" u="sng" dirty="0" smtClean="0">
                <a:hlinkClick r:id="rId7"/>
              </a:rPr>
              <a:t>matthew.hodson@gmfa.org.uk</a:t>
            </a:r>
            <a:r>
              <a:rPr lang="en-GB" sz="1600" dirty="0" smtClean="0"/>
              <a:t> </a:t>
            </a:r>
            <a:endParaRPr lang="en-GB" sz="1600" dirty="0"/>
          </a:p>
          <a:p>
            <a:pPr marL="0" lvl="0">
              <a:spcBef>
                <a:spcPts val="0"/>
              </a:spcBef>
              <a:buFont typeface="Arial" pitchFamily="34" charset="0"/>
              <a:buChar char="•"/>
            </a:pPr>
            <a:r>
              <a:rPr lang="en-GB" sz="1600" dirty="0"/>
              <a:t>Alcohol- Monty Moncrieff, London </a:t>
            </a:r>
            <a:r>
              <a:rPr lang="en-GB" sz="1600" dirty="0" smtClean="0"/>
              <a:t>Friend </a:t>
            </a:r>
            <a:r>
              <a:rPr lang="en-GB" sz="1600" u="sng" dirty="0" smtClean="0">
                <a:hlinkClick r:id="rId8"/>
              </a:rPr>
              <a:t>monty@londonfriend.org.uk</a:t>
            </a:r>
            <a:r>
              <a:rPr lang="en-GB" sz="1600" dirty="0" smtClean="0"/>
              <a:t> </a:t>
            </a:r>
            <a:endParaRPr lang="en-GB" sz="1600" dirty="0"/>
          </a:p>
          <a:p>
            <a:pPr marL="0" lvl="0">
              <a:spcBef>
                <a:spcPts val="0"/>
              </a:spcBef>
              <a:buFont typeface="Arial" pitchFamily="34" charset="0"/>
              <a:buChar char="•"/>
            </a:pPr>
            <a:r>
              <a:rPr lang="en-GB" sz="1600" dirty="0"/>
              <a:t>Adult Social Care Outcomes </a:t>
            </a:r>
            <a:r>
              <a:rPr lang="en-GB" sz="1600" dirty="0" smtClean="0"/>
              <a:t>Framework Companion- </a:t>
            </a:r>
            <a:r>
              <a:rPr lang="en-GB" sz="1600" dirty="0"/>
              <a:t>Paul Roberts, </a:t>
            </a:r>
            <a:r>
              <a:rPr lang="en-GB" sz="1600" dirty="0" smtClean="0"/>
              <a:t>Consortium</a:t>
            </a:r>
          </a:p>
          <a:p>
            <a:pPr marL="0" indent="0"/>
            <a:r>
              <a:rPr lang="en-GB" dirty="0" smtClean="0">
                <a:hlinkClick r:id="rId9"/>
              </a:rPr>
              <a:t>http</a:t>
            </a:r>
            <a:r>
              <a:rPr lang="en-GB" dirty="0">
                <a:hlinkClick r:id="rId9"/>
              </a:rPr>
              <a:t>://</a:t>
            </a:r>
            <a:r>
              <a:rPr lang="en-GB" dirty="0" smtClean="0">
                <a:hlinkClick r:id="rId9"/>
              </a:rPr>
              <a:t>nationallgbtpartnership.org</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13</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spTree>
    <p:extLst>
      <p:ext uri="{BB962C8B-B14F-4D97-AF65-F5344CB8AC3E}">
        <p14:creationId xmlns:p14="http://schemas.microsoft.com/office/powerpoint/2010/main" val="1992022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PHE Actions: Data &amp; Surveillance</a:t>
            </a:r>
            <a:endParaRPr lang="en-GB" dirty="0"/>
          </a:p>
        </p:txBody>
      </p:sp>
      <p:sp>
        <p:nvSpPr>
          <p:cNvPr id="3" name="Content Placeholder 2"/>
          <p:cNvSpPr>
            <a:spLocks noGrp="1"/>
          </p:cNvSpPr>
          <p:nvPr>
            <p:ph idx="1"/>
          </p:nvPr>
        </p:nvSpPr>
        <p:spPr>
          <a:xfrm>
            <a:off x="558000" y="2088000"/>
            <a:ext cx="8262472" cy="4064455"/>
          </a:xfrm>
        </p:spPr>
        <p:txBody>
          <a:bodyPr/>
          <a:lstStyle/>
          <a:p>
            <a:pPr>
              <a:buFont typeface="Arial" pitchFamily="34" charset="0"/>
              <a:buChar char="•"/>
            </a:pPr>
            <a:r>
              <a:rPr lang="en-GB" dirty="0"/>
              <a:t>support alcohol, drug and tobacco and mental health services to collect data about </a:t>
            </a:r>
            <a:r>
              <a:rPr lang="en-GB" dirty="0" smtClean="0"/>
              <a:t>sexuality</a:t>
            </a:r>
          </a:p>
          <a:p>
            <a:pPr>
              <a:buFont typeface="Arial" pitchFamily="34" charset="0"/>
              <a:buChar char="•"/>
            </a:pPr>
            <a:r>
              <a:rPr lang="en-GB" dirty="0" smtClean="0"/>
              <a:t>enhance </a:t>
            </a:r>
            <a:r>
              <a:rPr lang="en-GB" dirty="0"/>
              <a:t>data and intelligence on prevalence of alcohol </a:t>
            </a:r>
            <a:r>
              <a:rPr lang="en-GB" dirty="0" smtClean="0"/>
              <a:t>                                 and </a:t>
            </a:r>
            <a:r>
              <a:rPr lang="en-GB" dirty="0"/>
              <a:t>drug use (including “</a:t>
            </a:r>
            <a:r>
              <a:rPr lang="en-GB" dirty="0" err="1"/>
              <a:t>chemsex</a:t>
            </a:r>
            <a:r>
              <a:rPr lang="en-GB" dirty="0"/>
              <a:t>”) across the </a:t>
            </a:r>
            <a:r>
              <a:rPr lang="en-GB" dirty="0" err="1"/>
              <a:t>lifecourse</a:t>
            </a:r>
            <a:r>
              <a:rPr lang="en-GB" dirty="0"/>
              <a:t> </a:t>
            </a:r>
          </a:p>
          <a:p>
            <a:pPr>
              <a:buFont typeface="Arial" pitchFamily="34" charset="0"/>
              <a:buChar char="•"/>
            </a:pPr>
            <a:r>
              <a:rPr lang="en-GB" dirty="0" smtClean="0"/>
              <a:t>monitor </a:t>
            </a:r>
            <a:r>
              <a:rPr lang="en-GB" dirty="0"/>
              <a:t>both HIV incidence and prevalence in MSM and </a:t>
            </a:r>
            <a:r>
              <a:rPr lang="en-GB" dirty="0" smtClean="0"/>
              <a:t>                                   rates </a:t>
            </a:r>
            <a:r>
              <a:rPr lang="en-GB" dirty="0"/>
              <a:t>of STIs and identify and manage outbreaks </a:t>
            </a:r>
          </a:p>
          <a:p>
            <a:pPr>
              <a:buFont typeface="Arial" pitchFamily="34" charset="0"/>
              <a:buChar char="•"/>
            </a:pPr>
            <a:r>
              <a:rPr lang="en-GB" dirty="0" smtClean="0"/>
              <a:t>monitor </a:t>
            </a:r>
            <a:r>
              <a:rPr lang="en-GB" dirty="0"/>
              <a:t>the clinical outcomes and quality of life of MSM </a:t>
            </a:r>
            <a:r>
              <a:rPr lang="en-GB" dirty="0" smtClean="0"/>
              <a:t>                                living </a:t>
            </a:r>
            <a:r>
              <a:rPr lang="en-GB" dirty="0"/>
              <a:t>with HIV </a:t>
            </a:r>
          </a:p>
          <a:p>
            <a:pPr>
              <a:buFont typeface="Arial" pitchFamily="34" charset="0"/>
              <a:buChar char="•"/>
            </a:pPr>
            <a:r>
              <a:rPr lang="en-GB" dirty="0" smtClean="0"/>
              <a:t>provide </a:t>
            </a:r>
            <a:r>
              <a:rPr lang="en-GB" dirty="0"/>
              <a:t>data through its national mental health </a:t>
            </a:r>
            <a:r>
              <a:rPr lang="en-GB" dirty="0" smtClean="0"/>
              <a:t>intelligence                              </a:t>
            </a:r>
            <a:r>
              <a:rPr lang="en-GB" dirty="0"/>
              <a:t>network on the mental health of young LBGT </a:t>
            </a:r>
          </a:p>
          <a:p>
            <a:pPr>
              <a:buFont typeface="Arial" pitchFamily="34" charset="0"/>
              <a:buChar char="•"/>
            </a:pPr>
            <a:r>
              <a:rPr lang="en-GB" dirty="0" smtClean="0"/>
              <a:t>support </a:t>
            </a:r>
            <a:r>
              <a:rPr lang="en-GB" dirty="0"/>
              <a:t>the inclusion of sexual identity data to be </a:t>
            </a:r>
            <a:r>
              <a:rPr lang="en-GB" dirty="0" smtClean="0"/>
              <a:t>collected                                </a:t>
            </a:r>
            <a:r>
              <a:rPr lang="en-GB" dirty="0"/>
              <a:t>in the audit and evaluation of services for older people.</a:t>
            </a:r>
            <a:endParaRPr lang="en-GB"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14</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pic>
        <p:nvPicPr>
          <p:cNvPr id="7170" name="Picture 2" descr="\\hpa.org.uk\chilton\SharedData\Scratch\Eifion\GMFAPhotoshoot\Manchester Shoot_catalogued\583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924944"/>
            <a:ext cx="2426060" cy="328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37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PHE Actions: Evidence</a:t>
            </a:r>
            <a:endParaRPr lang="en-GB" dirty="0"/>
          </a:p>
        </p:txBody>
      </p:sp>
      <p:sp>
        <p:nvSpPr>
          <p:cNvPr id="3" name="Content Placeholder 2"/>
          <p:cNvSpPr>
            <a:spLocks noGrp="1"/>
          </p:cNvSpPr>
          <p:nvPr>
            <p:ph idx="1"/>
          </p:nvPr>
        </p:nvSpPr>
        <p:spPr>
          <a:xfrm>
            <a:off x="558000" y="2088000"/>
            <a:ext cx="6318256" cy="4064455"/>
          </a:xfrm>
        </p:spPr>
        <p:txBody>
          <a:bodyPr/>
          <a:lstStyle/>
          <a:p>
            <a:pPr>
              <a:buFont typeface="Arial" pitchFamily="34" charset="0"/>
              <a:buChar char="•"/>
            </a:pPr>
            <a:r>
              <a:rPr lang="en-GB" dirty="0"/>
              <a:t>provide evidence to inform appropriate use of HPV vaccines among </a:t>
            </a:r>
            <a:r>
              <a:rPr lang="en-GB" dirty="0" smtClean="0"/>
              <a:t>MSM</a:t>
            </a:r>
          </a:p>
          <a:p>
            <a:pPr>
              <a:buFont typeface="Arial" pitchFamily="34" charset="0"/>
              <a:buChar char="•"/>
            </a:pPr>
            <a:r>
              <a:rPr lang="en-GB" dirty="0" smtClean="0"/>
              <a:t>publish </a:t>
            </a:r>
            <a:r>
              <a:rPr lang="en-GB" dirty="0"/>
              <a:t>guidance to support local areas aiming to achieve large scale changes in health outcomes for adults and older MSM </a:t>
            </a:r>
          </a:p>
          <a:p>
            <a:pPr>
              <a:buFont typeface="Arial" pitchFamily="34" charset="0"/>
              <a:buChar char="•"/>
            </a:pPr>
            <a:r>
              <a:rPr lang="en-GB" dirty="0" smtClean="0"/>
              <a:t>make </a:t>
            </a:r>
            <a:r>
              <a:rPr lang="en-GB" dirty="0"/>
              <a:t>recommendations on anal cancer screening in HIV positive men based on findings of the ANALOGY study </a:t>
            </a:r>
          </a:p>
          <a:p>
            <a:pPr>
              <a:buFont typeface="Arial" pitchFamily="34" charset="0"/>
              <a:buChar char="•"/>
            </a:pPr>
            <a:r>
              <a:rPr lang="en-GB" dirty="0" smtClean="0"/>
              <a:t>publish </a:t>
            </a:r>
            <a:r>
              <a:rPr lang="en-GB" dirty="0"/>
              <a:t>and promote briefings to support local authorities to meet the needs of MSM involved in “</a:t>
            </a:r>
            <a:r>
              <a:rPr lang="en-GB" dirty="0" err="1"/>
              <a:t>chemsex</a:t>
            </a:r>
            <a:r>
              <a:rPr lang="en-GB" dirty="0"/>
              <a:t>” </a:t>
            </a:r>
          </a:p>
          <a:p>
            <a:pPr>
              <a:buFont typeface="Arial" pitchFamily="34" charset="0"/>
              <a:buChar char="•"/>
            </a:pPr>
            <a:r>
              <a:rPr lang="en-GB" dirty="0" smtClean="0"/>
              <a:t>develop </a:t>
            </a:r>
            <a:r>
              <a:rPr lang="en-GB" dirty="0"/>
              <a:t>and disseminate the evidence base and learning from community development programmes aimed at reducing HIV and STI risk</a:t>
            </a:r>
            <a:endParaRPr lang="en-GB"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15</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pic>
        <p:nvPicPr>
          <p:cNvPr id="6146" name="Picture 2" descr="\\hpa.org.uk\chilton\SharedData\Scratch\Eifion\GMFAPhotoshoot\Images for MSM Framework Document\Done\58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700808"/>
            <a:ext cx="2946319" cy="442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0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PHE Actions: </a:t>
            </a:r>
            <a:endParaRPr lang="en-GB" dirty="0"/>
          </a:p>
        </p:txBody>
      </p:sp>
      <p:sp>
        <p:nvSpPr>
          <p:cNvPr id="3" name="Content Placeholder 2"/>
          <p:cNvSpPr>
            <a:spLocks noGrp="1"/>
          </p:cNvSpPr>
          <p:nvPr>
            <p:ph idx="1"/>
          </p:nvPr>
        </p:nvSpPr>
        <p:spPr>
          <a:xfrm>
            <a:off x="558000" y="2088000"/>
            <a:ext cx="5526168" cy="4149312"/>
          </a:xfrm>
        </p:spPr>
        <p:txBody>
          <a:bodyPr/>
          <a:lstStyle/>
          <a:p>
            <a:pPr>
              <a:buFont typeface="Arial" pitchFamily="34" charset="0"/>
              <a:buChar char="•"/>
            </a:pPr>
            <a:r>
              <a:rPr lang="en-GB" dirty="0" smtClean="0"/>
              <a:t>develop </a:t>
            </a:r>
            <a:r>
              <a:rPr lang="en-GB" dirty="0"/>
              <a:t>the FRANK and Rise Above drug education and prevention campaigns and ensure they are relevant to the needs of young </a:t>
            </a:r>
            <a:r>
              <a:rPr lang="en-GB" dirty="0" smtClean="0"/>
              <a:t>MSM.</a:t>
            </a:r>
          </a:p>
          <a:p>
            <a:pPr>
              <a:buFont typeface="Arial" pitchFamily="34" charset="0"/>
              <a:buChar char="•"/>
            </a:pPr>
            <a:r>
              <a:rPr lang="en-GB" dirty="0" smtClean="0"/>
              <a:t>ensure </a:t>
            </a:r>
            <a:r>
              <a:rPr lang="en-GB" dirty="0"/>
              <a:t>social marketing programmes and information campaigns are relevant and appropriate for MSM across the life </a:t>
            </a:r>
            <a:r>
              <a:rPr lang="en-GB" dirty="0" smtClean="0"/>
              <a:t>course.</a:t>
            </a:r>
            <a:endParaRPr lang="en-GB" dirty="0"/>
          </a:p>
          <a:p>
            <a:pPr>
              <a:buFont typeface="Arial" pitchFamily="34" charset="0"/>
              <a:buChar char="•"/>
            </a:pPr>
            <a:r>
              <a:rPr lang="en-GB" dirty="0" smtClean="0"/>
              <a:t>use </a:t>
            </a:r>
            <a:r>
              <a:rPr lang="en-GB" dirty="0"/>
              <a:t>its leadership role to champion community approaches which are inclusive and respond to the needs of diverse groups of MSM across the life </a:t>
            </a:r>
            <a:r>
              <a:rPr lang="en-GB" dirty="0" smtClean="0"/>
              <a:t>course. </a:t>
            </a:r>
            <a:endParaRPr lang="en-GB" dirty="0"/>
          </a:p>
          <a:p>
            <a:pPr>
              <a:buFont typeface="Arial" pitchFamily="34" charset="0"/>
              <a:buChar char="•"/>
            </a:pPr>
            <a:r>
              <a:rPr lang="en-GB" dirty="0" smtClean="0"/>
              <a:t>be </a:t>
            </a:r>
            <a:r>
              <a:rPr lang="en-GB" dirty="0"/>
              <a:t>an exemplar in promoting and supporting an inclusive and diverse </a:t>
            </a:r>
            <a:r>
              <a:rPr lang="en-GB" dirty="0" smtClean="0"/>
              <a:t>workplace, taking part in the Stonewall Equality Index to benchmark ourselves.</a:t>
            </a:r>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16</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pic>
        <p:nvPicPr>
          <p:cNvPr id="5122" name="Picture 2" descr="\\hpa.org.uk\chilton\SharedData\Scratch\Eifion\GMFAPhotoshoot\Images for MSM Framework Document\Done\585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571979"/>
            <a:ext cx="3174076" cy="454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PHE Project: BME MSM </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smtClean="0"/>
              <a:t>Supported by a grant from the MAC Foundation PHE will be leading a project focused on black and minority gay, bisexual and other men who have sex with men.</a:t>
            </a:r>
          </a:p>
          <a:p>
            <a:pPr>
              <a:buFont typeface="Arial" pitchFamily="34" charset="0"/>
              <a:buChar char="•"/>
            </a:pPr>
            <a:r>
              <a:rPr lang="en-GB" dirty="0" smtClean="0"/>
              <a:t>The project includes:</a:t>
            </a:r>
          </a:p>
          <a:p>
            <a:pPr lvl="3"/>
            <a:r>
              <a:rPr lang="en-GB" dirty="0" smtClean="0"/>
              <a:t>Supported learning set through the BME, LGBT and Faith national strategic partnership</a:t>
            </a:r>
          </a:p>
          <a:p>
            <a:pPr lvl="3"/>
            <a:r>
              <a:rPr lang="en-GB" dirty="0" smtClean="0"/>
              <a:t>E-learning modules on sexual orientation and ethnicity for health care professionals</a:t>
            </a:r>
          </a:p>
          <a:p>
            <a:pPr lvl="3"/>
            <a:r>
              <a:rPr lang="en-GB" dirty="0" smtClean="0"/>
              <a:t>Pilot and evaluation of three models of intervention for health and wellbeing with BME MSM</a:t>
            </a:r>
          </a:p>
          <a:p>
            <a:pPr lvl="3"/>
            <a:r>
              <a:rPr lang="en-GB" dirty="0" smtClean="0"/>
              <a:t>Evaluation and expansions of the NAZ online platform for engaging with BME MSM</a:t>
            </a:r>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17</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spTree>
    <p:extLst>
      <p:ext uri="{BB962C8B-B14F-4D97-AF65-F5344CB8AC3E}">
        <p14:creationId xmlns:p14="http://schemas.microsoft.com/office/powerpoint/2010/main" val="257636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 for all </a:t>
            </a:r>
            <a:endParaRPr lang="en-GB" dirty="0"/>
          </a:p>
        </p:txBody>
      </p:sp>
      <p:sp>
        <p:nvSpPr>
          <p:cNvPr id="3" name="Content Placeholder 2"/>
          <p:cNvSpPr>
            <a:spLocks noGrp="1"/>
          </p:cNvSpPr>
          <p:nvPr>
            <p:ph idx="1"/>
          </p:nvPr>
        </p:nvSpPr>
        <p:spPr/>
        <p:txBody>
          <a:bodyPr/>
          <a:lstStyle/>
          <a:p>
            <a:pPr marL="0" indent="0">
              <a:spcBef>
                <a:spcPts val="0"/>
              </a:spcBef>
            </a:pPr>
            <a:r>
              <a:rPr lang="en-GB" b="1" dirty="0"/>
              <a:t>Core themes:</a:t>
            </a:r>
          </a:p>
          <a:p>
            <a:pPr>
              <a:spcBef>
                <a:spcPts val="0"/>
              </a:spcBef>
              <a:buFont typeface="Arial" pitchFamily="34" charset="0"/>
              <a:buChar char="•"/>
            </a:pPr>
            <a:r>
              <a:rPr lang="en-GB" dirty="0"/>
              <a:t>Improved data collection and analysis</a:t>
            </a:r>
          </a:p>
          <a:p>
            <a:pPr>
              <a:spcBef>
                <a:spcPts val="0"/>
              </a:spcBef>
              <a:buFont typeface="Arial" pitchFamily="34" charset="0"/>
              <a:buChar char="•"/>
            </a:pPr>
            <a:r>
              <a:rPr lang="en-GB" dirty="0"/>
              <a:t>Increased training across professional groups</a:t>
            </a:r>
          </a:p>
          <a:p>
            <a:pPr>
              <a:spcBef>
                <a:spcPts val="0"/>
              </a:spcBef>
              <a:buFont typeface="Arial" pitchFamily="34" charset="0"/>
              <a:buChar char="•"/>
            </a:pPr>
            <a:r>
              <a:rPr lang="en-GB" dirty="0"/>
              <a:t>Specific consideration of gay, bisexual and other MSM needs</a:t>
            </a:r>
          </a:p>
          <a:p>
            <a:pPr>
              <a:spcBef>
                <a:spcPts val="0"/>
              </a:spcBef>
              <a:buFont typeface="Arial" pitchFamily="34" charset="0"/>
              <a:buChar char="•"/>
            </a:pPr>
            <a:r>
              <a:rPr lang="en-GB" dirty="0"/>
              <a:t>Scale up existing evidence based implementations such as regular sexual health and HIV testing</a:t>
            </a:r>
          </a:p>
          <a:p>
            <a:pPr>
              <a:spcBef>
                <a:spcPts val="0"/>
              </a:spcBef>
              <a:buFont typeface="Arial" pitchFamily="34" charset="0"/>
              <a:buChar char="•"/>
            </a:pPr>
            <a:r>
              <a:rPr lang="en-GB" dirty="0"/>
              <a:t>Engagement with the community and strengthening community recognition and engagement with the issues</a:t>
            </a:r>
          </a:p>
          <a:p>
            <a:pPr>
              <a:spcBef>
                <a:spcPts val="0"/>
              </a:spcBef>
              <a:buFont typeface="Arial" pitchFamily="34" charset="0"/>
              <a:buChar char="•"/>
            </a:pPr>
            <a:r>
              <a:rPr lang="en-GB" dirty="0"/>
              <a:t>Visible role models and champions</a:t>
            </a:r>
          </a:p>
          <a:p>
            <a:pPr>
              <a:spcBef>
                <a:spcPts val="0"/>
              </a:spcBef>
              <a:buFont typeface="Arial" pitchFamily="34" charset="0"/>
              <a:buChar char="•"/>
            </a:pPr>
            <a:endParaRPr lang="en-GB" dirty="0"/>
          </a:p>
          <a:p>
            <a:pPr marL="0" indent="0">
              <a:spcBef>
                <a:spcPts val="0"/>
              </a:spcBef>
            </a:pPr>
            <a:r>
              <a:rPr lang="en-GB" b="1" dirty="0"/>
              <a:t>Levers to support implementation</a:t>
            </a:r>
          </a:p>
          <a:p>
            <a:pPr>
              <a:spcBef>
                <a:spcPts val="0"/>
              </a:spcBef>
              <a:buFont typeface="Arial" pitchFamily="34" charset="0"/>
              <a:buChar char="•"/>
            </a:pPr>
            <a:r>
              <a:rPr lang="en-GB" dirty="0"/>
              <a:t>Legislative levers – Equality Act &amp; Inequality Duties</a:t>
            </a:r>
          </a:p>
          <a:p>
            <a:pPr>
              <a:spcBef>
                <a:spcPts val="0"/>
              </a:spcBef>
              <a:buFont typeface="Arial" pitchFamily="34" charset="0"/>
              <a:buChar char="•"/>
            </a:pPr>
            <a:r>
              <a:rPr lang="en-GB" dirty="0"/>
              <a:t>National LGBT Strategic Partnership with DH &amp; NHS England</a:t>
            </a:r>
          </a:p>
          <a:p>
            <a:pPr>
              <a:spcBef>
                <a:spcPts val="0"/>
              </a:spcBef>
              <a:buFont typeface="Arial" pitchFamily="34" charset="0"/>
              <a:buChar char="•"/>
            </a:pPr>
            <a:r>
              <a:rPr lang="en-GB" dirty="0"/>
              <a:t>New LGBT academic network</a:t>
            </a:r>
          </a:p>
          <a:p>
            <a:pPr marL="0" indent="0"/>
            <a:endParaRPr lang="en-GB"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18</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spTree>
    <p:extLst>
      <p:ext uri="{BB962C8B-B14F-4D97-AF65-F5344CB8AC3E}">
        <p14:creationId xmlns:p14="http://schemas.microsoft.com/office/powerpoint/2010/main" val="128272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a:t>PHE’s PRIDE celebration </a:t>
            </a:r>
            <a:r>
              <a:rPr lang="en-GB" dirty="0" smtClean="0"/>
              <a:t>event launched the </a:t>
            </a:r>
            <a:r>
              <a:rPr lang="en-GB" dirty="0"/>
              <a:t>publication of summary document: </a:t>
            </a:r>
            <a:r>
              <a:rPr lang="en-GB" dirty="0" smtClean="0"/>
              <a:t>at </a:t>
            </a:r>
            <a:r>
              <a:rPr lang="en-GB" dirty="0"/>
              <a:t>the House of Lords: </a:t>
            </a:r>
            <a:r>
              <a:rPr lang="en-GB" dirty="0">
                <a:hlinkClick r:id="rId2"/>
              </a:rPr>
              <a:t>https://</a:t>
            </a:r>
            <a:r>
              <a:rPr lang="en-GB" dirty="0" smtClean="0">
                <a:hlinkClick r:id="rId2"/>
              </a:rPr>
              <a:t>www.gov.uk/government/uploads/system/uploads/attachment_data/file/324802/MSM_document.pdf</a:t>
            </a:r>
            <a:r>
              <a:rPr lang="en-GB" dirty="0" smtClean="0"/>
              <a:t> </a:t>
            </a:r>
            <a:endParaRPr lang="en-GB" dirty="0"/>
          </a:p>
          <a:p>
            <a:pPr>
              <a:buFont typeface="Arial" pitchFamily="34" charset="0"/>
              <a:buChar char="•"/>
            </a:pPr>
            <a:r>
              <a:rPr lang="en-GB" dirty="0" smtClean="0"/>
              <a:t>Summary </a:t>
            </a:r>
            <a:r>
              <a:rPr lang="en-GB" dirty="0"/>
              <a:t>document will be the first in a trio of PHE documents, which will collectively set out our vision, our evidence base and recommendations for action with a range of partners</a:t>
            </a:r>
          </a:p>
          <a:p>
            <a:pPr>
              <a:buFont typeface="Arial" pitchFamily="34" charset="0"/>
              <a:buChar char="•"/>
            </a:pPr>
            <a:r>
              <a:rPr lang="en-GB" dirty="0" smtClean="0"/>
              <a:t>At the end of July </a:t>
            </a:r>
            <a:r>
              <a:rPr lang="en-GB" dirty="0"/>
              <a:t>we will publish our ‘initial findings’ document, setting out the scope of the challenge, our strategic direction and the evidence we have gathered through the literature review and stakeholder engagement</a:t>
            </a:r>
          </a:p>
          <a:p>
            <a:pPr>
              <a:buFont typeface="Arial" pitchFamily="34" charset="0"/>
              <a:buChar char="•"/>
            </a:pPr>
            <a:r>
              <a:rPr lang="en-GB" dirty="0" smtClean="0"/>
              <a:t>We will work to co-produce a national Framework </a:t>
            </a:r>
            <a:r>
              <a:rPr lang="en-GB" dirty="0"/>
              <a:t>and Implementation plan : by end of year</a:t>
            </a:r>
            <a:endParaRPr lang="en-GB"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19</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spTree>
    <p:extLst>
      <p:ext uri="{BB962C8B-B14F-4D97-AF65-F5344CB8AC3E}">
        <p14:creationId xmlns:p14="http://schemas.microsoft.com/office/powerpoint/2010/main" val="334886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32756"/>
            <a:ext cx="8028000" cy="648072"/>
          </a:xfrm>
        </p:spPr>
        <p:txBody>
          <a:bodyPr/>
          <a:lstStyle/>
          <a:p>
            <a:r>
              <a:rPr lang="en-GB" dirty="0" smtClean="0"/>
              <a:t>Context </a:t>
            </a:r>
            <a:endParaRPr lang="en-GB" dirty="0"/>
          </a:p>
        </p:txBody>
      </p:sp>
      <p:sp>
        <p:nvSpPr>
          <p:cNvPr id="3" name="Content Placeholder 2"/>
          <p:cNvSpPr>
            <a:spLocks noGrp="1"/>
          </p:cNvSpPr>
          <p:nvPr>
            <p:ph idx="1"/>
          </p:nvPr>
        </p:nvSpPr>
        <p:spPr>
          <a:xfrm>
            <a:off x="558000" y="1844824"/>
            <a:ext cx="6102232" cy="4307631"/>
          </a:xfrm>
        </p:spPr>
        <p:txBody>
          <a:bodyPr/>
          <a:lstStyle/>
          <a:p>
            <a:pPr>
              <a:buFont typeface="Arial" pitchFamily="34" charset="0"/>
              <a:buChar char="•"/>
            </a:pPr>
            <a:r>
              <a:rPr lang="en-GB" dirty="0"/>
              <a:t>Gay, bisexual and other men who have sex with men (MSM) are a diverse population, including people from different faith groups, ethnicities and people with disabilities</a:t>
            </a:r>
          </a:p>
          <a:p>
            <a:pPr>
              <a:buFont typeface="Arial" pitchFamily="34" charset="0"/>
              <a:buChar char="•"/>
            </a:pPr>
            <a:r>
              <a:rPr lang="en-GB" dirty="0" smtClean="0"/>
              <a:t>Significant </a:t>
            </a:r>
            <a:r>
              <a:rPr lang="en-GB" dirty="0"/>
              <a:t>inequalities in health and other areas, such as experience or fear of stigma and discrimination despite significant improvement in social attitudes and law</a:t>
            </a:r>
          </a:p>
          <a:p>
            <a:pPr>
              <a:buFont typeface="Arial" pitchFamily="34" charset="0"/>
              <a:buChar char="•"/>
            </a:pPr>
            <a:r>
              <a:rPr lang="en-GB" dirty="0" smtClean="0"/>
              <a:t>Men who have sex with men remain disproportionately affected by HIV and sexually transmitted diseases and gay and bisexual men have significantly higher rates of mental ill health, poor wellbeing and higher rates of use of alcohol, cigarettes and drugs.</a:t>
            </a:r>
          </a:p>
          <a:p>
            <a:pPr>
              <a:buFont typeface="Arial" pitchFamily="34" charset="0"/>
              <a:buChar char="•"/>
            </a:pPr>
            <a:r>
              <a:rPr lang="en-GB" dirty="0" smtClean="0"/>
              <a:t>This is the first in a series of minority health frameworks</a:t>
            </a:r>
            <a:endParaRPr lang="en-GB" dirty="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2</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solidFill>
              </a:rPr>
              <a:t>Promoting the Health and Wellbeing of Gay </a:t>
            </a:r>
            <a:r>
              <a:rPr lang="en-US" dirty="0">
                <a:solidFill>
                  <a:prstClr val="white"/>
                </a:solidFill>
              </a:rPr>
              <a:t>and Bisexual and other Men who have sex with </a:t>
            </a:r>
            <a:r>
              <a:rPr lang="en-US" dirty="0" smtClean="0">
                <a:solidFill>
                  <a:prstClr val="white"/>
                </a:solidFill>
              </a:rPr>
              <a:t>Men</a:t>
            </a:r>
            <a:endParaRPr lang="en-US" dirty="0">
              <a:solidFill>
                <a:prstClr val="white"/>
              </a:solidFill>
            </a:endParaRPr>
          </a:p>
        </p:txBody>
      </p:sp>
      <p:pic>
        <p:nvPicPr>
          <p:cNvPr id="6" name="Picture 3" descr="\\hpa.org.uk\chilton\SharedData\Scratch\Eifion\GMFAPhotoshoot\London Shoot _ uncatalogued_more to come\_DSC88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2662" y="1917290"/>
            <a:ext cx="2469858" cy="4191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335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Together </a:t>
            </a:r>
            <a:endParaRPr lang="en-GB" dirty="0"/>
          </a:p>
        </p:txBody>
      </p:sp>
      <p:sp>
        <p:nvSpPr>
          <p:cNvPr id="3" name="Content Placeholder 2"/>
          <p:cNvSpPr>
            <a:spLocks noGrp="1"/>
          </p:cNvSpPr>
          <p:nvPr>
            <p:ph idx="1"/>
          </p:nvPr>
        </p:nvSpPr>
        <p:spPr>
          <a:xfrm>
            <a:off x="558000" y="2088000"/>
            <a:ext cx="4158016" cy="4064455"/>
          </a:xfrm>
        </p:spPr>
        <p:txBody>
          <a:bodyPr/>
          <a:lstStyle/>
          <a:p>
            <a:pPr marL="0" indent="0">
              <a:spcBef>
                <a:spcPts val="0"/>
              </a:spcBef>
            </a:pPr>
            <a:r>
              <a:rPr lang="en-GB" dirty="0"/>
              <a:t>For the framework and implementation plan we look forward to continue working with a wide range of stakeholders over the next few months </a:t>
            </a:r>
            <a:r>
              <a:rPr lang="en-GB" dirty="0" smtClean="0"/>
              <a:t>to:</a:t>
            </a:r>
          </a:p>
          <a:p>
            <a:pPr marL="0" indent="0">
              <a:spcBef>
                <a:spcPts val="0"/>
              </a:spcBef>
            </a:pPr>
            <a:endParaRPr lang="en-GB" dirty="0"/>
          </a:p>
          <a:p>
            <a:pPr marL="0" indent="0">
              <a:spcBef>
                <a:spcPts val="0"/>
              </a:spcBef>
            </a:pPr>
            <a:r>
              <a:rPr lang="en-GB" b="1" dirty="0"/>
              <a:t>•co-produce </a:t>
            </a:r>
            <a:r>
              <a:rPr lang="en-GB" b="1" dirty="0" smtClean="0"/>
              <a:t>priorities</a:t>
            </a:r>
          </a:p>
          <a:p>
            <a:pPr marL="0" indent="0">
              <a:spcBef>
                <a:spcPts val="0"/>
              </a:spcBef>
            </a:pPr>
            <a:endParaRPr lang="en-GB" b="1" dirty="0"/>
          </a:p>
          <a:p>
            <a:pPr marL="0" indent="0">
              <a:spcBef>
                <a:spcPts val="0"/>
              </a:spcBef>
            </a:pPr>
            <a:r>
              <a:rPr lang="en-GB" b="1" dirty="0"/>
              <a:t>•set clear objectives</a:t>
            </a:r>
          </a:p>
          <a:p>
            <a:pPr marL="0" indent="0">
              <a:spcBef>
                <a:spcPts val="0"/>
              </a:spcBef>
            </a:pPr>
            <a:endParaRPr lang="en-GB" b="1" dirty="0" smtClean="0"/>
          </a:p>
          <a:p>
            <a:pPr marL="0" indent="0">
              <a:spcBef>
                <a:spcPts val="0"/>
              </a:spcBef>
            </a:pPr>
            <a:r>
              <a:rPr lang="en-GB" b="1" dirty="0" smtClean="0"/>
              <a:t>•</a:t>
            </a:r>
            <a:r>
              <a:rPr lang="en-GB" b="1" dirty="0"/>
              <a:t>agree areas of responsibility</a:t>
            </a:r>
          </a:p>
          <a:p>
            <a:pPr marL="0" indent="0">
              <a:spcBef>
                <a:spcPts val="0"/>
              </a:spcBef>
            </a:pPr>
            <a:endParaRPr lang="en-GB" b="1" dirty="0" smtClean="0"/>
          </a:p>
          <a:p>
            <a:pPr marL="0" indent="0">
              <a:spcBef>
                <a:spcPts val="0"/>
              </a:spcBef>
            </a:pPr>
            <a:r>
              <a:rPr lang="en-GB" b="1" dirty="0" smtClean="0"/>
              <a:t>•</a:t>
            </a:r>
            <a:r>
              <a:rPr lang="en-GB" b="1" dirty="0"/>
              <a:t>determine relevant actions</a:t>
            </a:r>
            <a:endParaRPr lang="en-GB" b="1"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20</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graphicFrame>
        <p:nvGraphicFramePr>
          <p:cNvPr id="6" name="Diagram 5"/>
          <p:cNvGraphicFramePr/>
          <p:nvPr>
            <p:extLst>
              <p:ext uri="{D42A27DB-BD31-4B8C-83A1-F6EECF244321}">
                <p14:modId xmlns:p14="http://schemas.microsoft.com/office/powerpoint/2010/main" val="2836505165"/>
              </p:ext>
            </p:extLst>
          </p:nvPr>
        </p:nvGraphicFramePr>
        <p:xfrm>
          <a:off x="4788024" y="1628800"/>
          <a:ext cx="4200128"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27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3906" y="1988840"/>
            <a:ext cx="7216446" cy="3170099"/>
          </a:xfrm>
          <a:prstGeom prst="rect">
            <a:avLst/>
          </a:prstGeom>
          <a:noFill/>
        </p:spPr>
        <p:txBody>
          <a:bodyPr wrap="square" rtlCol="0">
            <a:spAutoFit/>
          </a:bodyPr>
          <a:lstStyle/>
          <a:p>
            <a:r>
              <a:rPr lang="en-GB" sz="2000" dirty="0" smtClean="0">
                <a:solidFill>
                  <a:schemeClr val="bg1"/>
                </a:solidFill>
              </a:rPr>
              <a:t>Further information:</a:t>
            </a:r>
          </a:p>
          <a:p>
            <a:endParaRPr lang="en-GB" sz="2000" dirty="0">
              <a:solidFill>
                <a:schemeClr val="bg1"/>
              </a:solidFill>
            </a:endParaRPr>
          </a:p>
          <a:p>
            <a:r>
              <a:rPr lang="en-GB" sz="2000" dirty="0" smtClean="0">
                <a:solidFill>
                  <a:schemeClr val="bg1"/>
                </a:solidFill>
              </a:rPr>
              <a:t>Dr Elaine Rashbrook (MSM Framework Project Lead)</a:t>
            </a:r>
          </a:p>
          <a:p>
            <a:r>
              <a:rPr lang="en-GB" sz="2000" dirty="0" smtClean="0">
                <a:solidFill>
                  <a:schemeClr val="bg1"/>
                </a:solidFill>
              </a:rPr>
              <a:t>Divisional Consultant, Health &amp; Wellbeing Directorate</a:t>
            </a:r>
          </a:p>
          <a:p>
            <a:r>
              <a:rPr lang="en-GB" sz="2000" dirty="0" smtClean="0">
                <a:solidFill>
                  <a:schemeClr val="bg1"/>
                </a:solidFill>
                <a:hlinkClick r:id="rId2"/>
              </a:rPr>
              <a:t>Elaine.rashbrook@phe.gov.uk</a:t>
            </a:r>
            <a:r>
              <a:rPr lang="en-GB" sz="2000" dirty="0" smtClean="0">
                <a:solidFill>
                  <a:schemeClr val="bg1"/>
                </a:solidFill>
              </a:rPr>
              <a:t> </a:t>
            </a:r>
          </a:p>
          <a:p>
            <a:endParaRPr lang="en-GB" sz="2000" dirty="0">
              <a:solidFill>
                <a:schemeClr val="bg1"/>
              </a:solidFill>
            </a:endParaRPr>
          </a:p>
          <a:p>
            <a:r>
              <a:rPr lang="en-GB" sz="2000" dirty="0" smtClean="0">
                <a:solidFill>
                  <a:schemeClr val="bg1"/>
                </a:solidFill>
              </a:rPr>
              <a:t>Dr Justin Varney (BME MSM Project Lead/ LGBT Topic Lead)</a:t>
            </a:r>
          </a:p>
          <a:p>
            <a:r>
              <a:rPr lang="en-GB" sz="2000" dirty="0" smtClean="0">
                <a:solidFill>
                  <a:schemeClr val="bg1"/>
                </a:solidFill>
              </a:rPr>
              <a:t>National Lead for Adults and Older People’s Health and Wellbeing</a:t>
            </a:r>
          </a:p>
          <a:p>
            <a:r>
              <a:rPr lang="en-GB" sz="2000" dirty="0" smtClean="0">
                <a:solidFill>
                  <a:schemeClr val="bg1"/>
                </a:solidFill>
                <a:hlinkClick r:id="rId3"/>
              </a:rPr>
              <a:t>Justin.varney@phe.gov.uk</a:t>
            </a:r>
            <a:r>
              <a:rPr lang="en-GB" sz="2000" dirty="0" smtClean="0">
                <a:solidFill>
                  <a:schemeClr val="bg1"/>
                </a:solidFill>
              </a:rPr>
              <a:t> </a:t>
            </a:r>
            <a:endParaRPr lang="en-GB" sz="2000" dirty="0">
              <a:solidFill>
                <a:schemeClr val="bg1"/>
              </a:solidFill>
            </a:endParaRPr>
          </a:p>
        </p:txBody>
      </p:sp>
    </p:spTree>
    <p:extLst>
      <p:ext uri="{BB962C8B-B14F-4D97-AF65-F5344CB8AC3E}">
        <p14:creationId xmlns:p14="http://schemas.microsoft.com/office/powerpoint/2010/main" val="3484365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and Engagement to date </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smtClean="0"/>
              <a:t>Evidence mapping through direct and commissioned topic overview reports on published and grey literature.</a:t>
            </a:r>
          </a:p>
          <a:p>
            <a:pPr>
              <a:buFont typeface="Arial" pitchFamily="34" charset="0"/>
              <a:buChar char="•"/>
            </a:pPr>
            <a:r>
              <a:rPr lang="en-GB" dirty="0" smtClean="0"/>
              <a:t>Two initial listening events in Spring 2014.</a:t>
            </a:r>
          </a:p>
          <a:p>
            <a:pPr>
              <a:buFont typeface="Arial" pitchFamily="34" charset="0"/>
              <a:buChar char="•"/>
            </a:pPr>
            <a:r>
              <a:rPr lang="en-GB" dirty="0" smtClean="0"/>
              <a:t>Community and academic engagement through large expert advisory group </a:t>
            </a:r>
          </a:p>
          <a:p>
            <a:pPr>
              <a:buFont typeface="Arial" pitchFamily="34" charset="0"/>
              <a:buChar char="•"/>
            </a:pPr>
            <a:r>
              <a:rPr lang="en-GB" dirty="0" smtClean="0"/>
              <a:t>Public consultation through .</a:t>
            </a:r>
            <a:r>
              <a:rPr lang="en-GB" dirty="0" err="1" smtClean="0"/>
              <a:t>Gov</a:t>
            </a:r>
            <a:r>
              <a:rPr lang="en-GB" dirty="0" smtClean="0"/>
              <a:t> consultation portal over two weeks.</a:t>
            </a:r>
          </a:p>
          <a:p>
            <a:pPr>
              <a:buFont typeface="Arial" pitchFamily="34" charset="0"/>
              <a:buChar char="•"/>
            </a:pPr>
            <a:r>
              <a:rPr lang="en-GB" dirty="0" smtClean="0"/>
              <a:t>Launch of briefing overview on 27</a:t>
            </a:r>
            <a:r>
              <a:rPr lang="en-GB" baseline="30000" dirty="0" smtClean="0"/>
              <a:t>th</a:t>
            </a:r>
            <a:r>
              <a:rPr lang="en-GB" dirty="0" smtClean="0"/>
              <a:t> June at House of Lords reception</a:t>
            </a:r>
          </a:p>
          <a:p>
            <a:pPr>
              <a:buFont typeface="Arial" pitchFamily="34" charset="0"/>
              <a:buChar char="•"/>
            </a:pPr>
            <a:r>
              <a:rPr lang="en-GB" dirty="0" smtClean="0"/>
              <a:t>Further engagement planned over the next few months as action plan is developed</a:t>
            </a:r>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3</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spTree>
    <p:extLst>
      <p:ext uri="{BB962C8B-B14F-4D97-AF65-F5344CB8AC3E}">
        <p14:creationId xmlns:p14="http://schemas.microsoft.com/office/powerpoint/2010/main" val="353061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84077" y="1628800"/>
            <a:ext cx="7452320" cy="4668290"/>
          </a:xfrm>
          <a:prstGeom prst="rect">
            <a:avLst/>
          </a:prstGeom>
          <a:noFill/>
          <a:ln>
            <a:noFill/>
          </a:ln>
          <a:extLst/>
        </p:spPr>
      </p:pic>
      <p:sp>
        <p:nvSpPr>
          <p:cNvPr id="2" name="Title 1"/>
          <p:cNvSpPr>
            <a:spLocks noGrp="1"/>
          </p:cNvSpPr>
          <p:nvPr>
            <p:ph type="title"/>
          </p:nvPr>
        </p:nvSpPr>
        <p:spPr/>
        <p:txBody>
          <a:bodyPr/>
          <a:lstStyle/>
          <a:p>
            <a:r>
              <a:rPr lang="en-GB" dirty="0" smtClean="0"/>
              <a:t>A New Opportunity: Life Course </a:t>
            </a:r>
            <a:endParaRPr lang="en-GB" dirty="0"/>
          </a:p>
        </p:txBody>
      </p:sp>
      <p:sp>
        <p:nvSpPr>
          <p:cNvPr id="3" name="Content Placeholder 2"/>
          <p:cNvSpPr>
            <a:spLocks noGrp="1"/>
          </p:cNvSpPr>
          <p:nvPr>
            <p:ph idx="1"/>
          </p:nvPr>
        </p:nvSpPr>
        <p:spPr>
          <a:xfrm>
            <a:off x="558000" y="2088000"/>
            <a:ext cx="6102232" cy="4064455"/>
          </a:xfrm>
        </p:spPr>
        <p:txBody>
          <a:bodyPr/>
          <a:lstStyle/>
          <a:p>
            <a:pPr>
              <a:buFont typeface="Arial" pitchFamily="34" charset="0"/>
              <a:buChar char="•"/>
            </a:pPr>
            <a:r>
              <a:rPr lang="en-GB" dirty="0"/>
              <a:t>People’s health partly reflects accumulation of risks and protective factors through different life </a:t>
            </a:r>
            <a:r>
              <a:rPr lang="en-GB" dirty="0" smtClean="0"/>
              <a:t>stages.</a:t>
            </a:r>
            <a:endParaRPr lang="en-GB" dirty="0"/>
          </a:p>
          <a:p>
            <a:pPr>
              <a:buFont typeface="Arial" pitchFamily="34" charset="0"/>
              <a:buChar char="•"/>
            </a:pPr>
            <a:r>
              <a:rPr lang="en-GB" dirty="0" smtClean="0"/>
              <a:t>Influenced </a:t>
            </a:r>
            <a:r>
              <a:rPr lang="en-GB" dirty="0"/>
              <a:t>by experiences in </a:t>
            </a:r>
            <a:r>
              <a:rPr lang="en-GB" dirty="0" smtClean="0"/>
              <a:t>childhood.</a:t>
            </a:r>
            <a:endParaRPr lang="en-GB" dirty="0"/>
          </a:p>
          <a:p>
            <a:pPr>
              <a:buFont typeface="Arial" pitchFamily="34" charset="0"/>
              <a:buChar char="•"/>
            </a:pPr>
            <a:r>
              <a:rPr lang="en-GB" dirty="0" smtClean="0"/>
              <a:t>Key </a:t>
            </a:r>
            <a:r>
              <a:rPr lang="en-GB" dirty="0"/>
              <a:t>events may vary considerably </a:t>
            </a:r>
            <a:r>
              <a:rPr lang="en-GB" dirty="0" smtClean="0"/>
              <a:t>but </a:t>
            </a:r>
            <a:r>
              <a:rPr lang="en-GB" dirty="0"/>
              <a:t>include awareness of sexuality, development and </a:t>
            </a:r>
            <a:r>
              <a:rPr lang="en-GB" dirty="0" smtClean="0"/>
              <a:t>      acceptance </a:t>
            </a:r>
            <a:r>
              <a:rPr lang="en-GB" dirty="0"/>
              <a:t>of gay/bisexual identity, </a:t>
            </a:r>
            <a:r>
              <a:rPr lang="en-GB" dirty="0" smtClean="0"/>
              <a:t>                            first </a:t>
            </a:r>
            <a:r>
              <a:rPr lang="en-GB" dirty="0"/>
              <a:t>same sex experiences and </a:t>
            </a:r>
            <a:r>
              <a:rPr lang="en-GB" dirty="0" smtClean="0"/>
              <a:t>                           relationships</a:t>
            </a:r>
            <a:r>
              <a:rPr lang="en-GB" dirty="0"/>
              <a:t>, coming out to </a:t>
            </a:r>
            <a:r>
              <a:rPr lang="en-GB" dirty="0" smtClean="0"/>
              <a:t>                                   family/friends </a:t>
            </a:r>
            <a:r>
              <a:rPr lang="en-GB" dirty="0"/>
              <a:t>and </a:t>
            </a:r>
            <a:r>
              <a:rPr lang="en-GB" dirty="0" smtClean="0"/>
              <a:t>                                                         beyond.</a:t>
            </a:r>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4</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spTree>
    <p:extLst>
      <p:ext uri="{BB962C8B-B14F-4D97-AF65-F5344CB8AC3E}">
        <p14:creationId xmlns:p14="http://schemas.microsoft.com/office/powerpoint/2010/main" val="105697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New Opportunity: Life Course </a:t>
            </a:r>
          </a:p>
        </p:txBody>
      </p:sp>
      <p:sp>
        <p:nvSpPr>
          <p:cNvPr id="3" name="Content Placeholder 2"/>
          <p:cNvSpPr>
            <a:spLocks noGrp="1"/>
          </p:cNvSpPr>
          <p:nvPr>
            <p:ph idx="1"/>
          </p:nvPr>
        </p:nvSpPr>
        <p:spPr>
          <a:xfrm>
            <a:off x="558000" y="2088000"/>
            <a:ext cx="5814200" cy="4064455"/>
          </a:xfrm>
        </p:spPr>
        <p:txBody>
          <a:bodyPr/>
          <a:lstStyle/>
          <a:p>
            <a:pPr>
              <a:buFont typeface="Arial" pitchFamily="34" charset="0"/>
              <a:buChar char="•"/>
            </a:pPr>
            <a:r>
              <a:rPr lang="en-GB" dirty="0"/>
              <a:t>Relative ease with which men transition through key life stages depends on men feeling accepted and supported from early age into </a:t>
            </a:r>
            <a:r>
              <a:rPr lang="en-GB" dirty="0" smtClean="0"/>
              <a:t>adulthood.</a:t>
            </a:r>
          </a:p>
          <a:p>
            <a:pPr>
              <a:buFont typeface="Arial" pitchFamily="34" charset="0"/>
              <a:buChar char="•"/>
            </a:pPr>
            <a:r>
              <a:rPr lang="en-GB" dirty="0" smtClean="0"/>
              <a:t>The life course reminds us that expression of sexual orientation varies across the life course and that the ‘coming out’ experience happens at multiple points.</a:t>
            </a:r>
            <a:endParaRPr lang="en-GB" dirty="0"/>
          </a:p>
          <a:p>
            <a:pPr>
              <a:buFont typeface="Arial" pitchFamily="34" charset="0"/>
              <a:buChar char="•"/>
            </a:pPr>
            <a:r>
              <a:rPr lang="en-GB" dirty="0" smtClean="0"/>
              <a:t>The </a:t>
            </a:r>
            <a:r>
              <a:rPr lang="en-GB" dirty="0"/>
              <a:t>life course approach provides a useful tool through which appropriate health promotion and prevention messages/programmes can be </a:t>
            </a:r>
            <a:r>
              <a:rPr lang="en-GB" dirty="0" smtClean="0"/>
              <a:t>delivered.</a:t>
            </a:r>
            <a:endParaRPr lang="en-GB" dirty="0"/>
          </a:p>
          <a:p>
            <a:pPr>
              <a:buFont typeface="Arial" pitchFamily="34" charset="0"/>
              <a:buChar char="•"/>
            </a:pPr>
            <a:r>
              <a:rPr lang="en-GB" dirty="0" smtClean="0"/>
              <a:t>Messages </a:t>
            </a:r>
            <a:r>
              <a:rPr lang="en-GB" dirty="0"/>
              <a:t>and programmes can be delivered in the settings and facilities with which MSM have the most contact</a:t>
            </a:r>
            <a:endParaRPr lang="en-GB"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5</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pic>
        <p:nvPicPr>
          <p:cNvPr id="2050" name="Picture 2" descr="\\hpa.org.uk\chilton\SharedData\Scratch\Eifion\GMFAPhotoshoot\Images for MSM Framework Document\Done\_DSC87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2060848"/>
            <a:ext cx="2668240" cy="414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85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Starting Well </a:t>
            </a:r>
            <a:endParaRPr lang="en-GB" dirty="0"/>
          </a:p>
        </p:txBody>
      </p:sp>
      <p:sp>
        <p:nvSpPr>
          <p:cNvPr id="3" name="Content Placeholder 2"/>
          <p:cNvSpPr>
            <a:spLocks noGrp="1"/>
          </p:cNvSpPr>
          <p:nvPr>
            <p:ph idx="1"/>
          </p:nvPr>
        </p:nvSpPr>
        <p:spPr>
          <a:xfrm>
            <a:off x="558000" y="2088000"/>
            <a:ext cx="8478496" cy="4064455"/>
          </a:xfrm>
        </p:spPr>
        <p:txBody>
          <a:bodyPr/>
          <a:lstStyle/>
          <a:p>
            <a:pPr marL="285750" indent="-285750">
              <a:buFont typeface="Arial" pitchFamily="34" charset="0"/>
              <a:buChar char="•"/>
            </a:pPr>
            <a:r>
              <a:rPr lang="en-GB" dirty="0" smtClean="0"/>
              <a:t>Earlier </a:t>
            </a:r>
            <a:r>
              <a:rPr lang="en-GB" dirty="0"/>
              <a:t>life stages fundamental for the development of good mental health and resilience </a:t>
            </a:r>
            <a:endParaRPr lang="en-GB" dirty="0" smtClean="0"/>
          </a:p>
          <a:p>
            <a:pPr marL="285750" indent="-285750">
              <a:buFont typeface="Arial" pitchFamily="34" charset="0"/>
              <a:buChar char="•"/>
            </a:pPr>
            <a:r>
              <a:rPr lang="en-GB" dirty="0" smtClean="0"/>
              <a:t>Development </a:t>
            </a:r>
            <a:r>
              <a:rPr lang="en-GB" dirty="0"/>
              <a:t>of same-sex attraction within young people carries with it the risk that acceptance and support may be withdrawn </a:t>
            </a:r>
            <a:endParaRPr lang="en-GB" dirty="0" smtClean="0"/>
          </a:p>
          <a:p>
            <a:pPr marL="285750" indent="-285750">
              <a:buFont typeface="Arial" pitchFamily="34" charset="0"/>
              <a:buChar char="•"/>
            </a:pPr>
            <a:r>
              <a:rPr lang="en-GB" dirty="0" smtClean="0"/>
              <a:t>Schools </a:t>
            </a:r>
            <a:r>
              <a:rPr lang="en-GB" dirty="0"/>
              <a:t>have a vital role in providing the knowledge and skills that all young people need through sex and relationships education (SRE) </a:t>
            </a:r>
            <a:endParaRPr lang="en-GB" dirty="0" smtClean="0"/>
          </a:p>
          <a:p>
            <a:pPr marL="285750" indent="-285750">
              <a:buFont typeface="Arial" pitchFamily="34" charset="0"/>
              <a:buChar char="•"/>
            </a:pPr>
            <a:r>
              <a:rPr lang="en-GB" dirty="0" smtClean="0"/>
              <a:t>85</a:t>
            </a:r>
            <a:r>
              <a:rPr lang="en-GB" dirty="0"/>
              <a:t>% of MSM report never having been taught about biological or physical aspects of same-sex relationships </a:t>
            </a:r>
            <a:endParaRPr lang="en-GB" dirty="0" smtClean="0"/>
          </a:p>
          <a:p>
            <a:pPr marL="285750" indent="-285750">
              <a:buFont typeface="Arial" pitchFamily="34" charset="0"/>
              <a:buChar char="•"/>
            </a:pPr>
            <a:r>
              <a:rPr lang="en-GB" dirty="0" smtClean="0"/>
              <a:t>1 </a:t>
            </a:r>
            <a:r>
              <a:rPr lang="en-GB" dirty="0"/>
              <a:t>in 4 STI diagnoses among young MSM are in 16-24 age group </a:t>
            </a:r>
            <a:endParaRPr lang="en-GB" dirty="0" smtClean="0"/>
          </a:p>
          <a:p>
            <a:pPr marL="285750" indent="-285750">
              <a:buFont typeface="Arial" pitchFamily="34" charset="0"/>
              <a:buChar char="•"/>
            </a:pPr>
            <a:r>
              <a:rPr lang="en-GB" dirty="0" smtClean="0"/>
              <a:t>55</a:t>
            </a:r>
            <a:r>
              <a:rPr lang="en-GB" dirty="0"/>
              <a:t>% of young MSM reported homophobic bullying in </a:t>
            </a:r>
            <a:r>
              <a:rPr lang="en-GB" dirty="0" smtClean="0"/>
              <a:t>school </a:t>
            </a:r>
          </a:p>
          <a:p>
            <a:pPr marL="285750" indent="-285750">
              <a:buFont typeface="Arial" pitchFamily="34" charset="0"/>
              <a:buChar char="•"/>
            </a:pPr>
            <a:r>
              <a:rPr lang="en-GB" dirty="0" smtClean="0"/>
              <a:t>Young </a:t>
            </a:r>
            <a:r>
              <a:rPr lang="en-GB" dirty="0"/>
              <a:t>MSM (18-19 years) 2.4 times more likely to smoke than heterosexual men </a:t>
            </a:r>
            <a:r>
              <a:rPr lang="en-GB" dirty="0" smtClean="0"/>
              <a:t> </a:t>
            </a:r>
            <a:endParaRPr lang="en-GB" dirty="0"/>
          </a:p>
          <a:p>
            <a:pPr marL="0" indent="0">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6</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spTree>
    <p:extLst>
      <p:ext uri="{BB962C8B-B14F-4D97-AF65-F5344CB8AC3E}">
        <p14:creationId xmlns:p14="http://schemas.microsoft.com/office/powerpoint/2010/main" val="186538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Well</a:t>
            </a:r>
            <a:endParaRPr lang="en-GB" dirty="0"/>
          </a:p>
        </p:txBody>
      </p:sp>
      <p:sp>
        <p:nvSpPr>
          <p:cNvPr id="3" name="Content Placeholder 2"/>
          <p:cNvSpPr>
            <a:spLocks noGrp="1"/>
          </p:cNvSpPr>
          <p:nvPr>
            <p:ph idx="1"/>
          </p:nvPr>
        </p:nvSpPr>
        <p:spPr>
          <a:xfrm>
            <a:off x="558000" y="1988840"/>
            <a:ext cx="8478496" cy="4163615"/>
          </a:xfrm>
        </p:spPr>
        <p:txBody>
          <a:bodyPr/>
          <a:lstStyle/>
          <a:p>
            <a:pPr>
              <a:buFont typeface="Arial" pitchFamily="34" charset="0"/>
              <a:buChar char="•"/>
            </a:pPr>
            <a:r>
              <a:rPr lang="en-GB" dirty="0"/>
              <a:t>In 2012</a:t>
            </a:r>
            <a:r>
              <a:rPr lang="en-GB" dirty="0" smtClean="0"/>
              <a:t>, an estimated </a:t>
            </a:r>
            <a:r>
              <a:rPr lang="en-GB" dirty="0"/>
              <a:t>1 in 20 MSM were living with HIV in the </a:t>
            </a:r>
            <a:r>
              <a:rPr lang="en-GB" dirty="0" smtClean="0"/>
              <a:t>UK, </a:t>
            </a:r>
            <a:r>
              <a:rPr lang="en-GB" dirty="0"/>
              <a:t>with up to 1 in </a:t>
            </a:r>
            <a:r>
              <a:rPr lang="en-GB" dirty="0" smtClean="0"/>
              <a:t>12 MSM </a:t>
            </a:r>
            <a:r>
              <a:rPr lang="en-GB" dirty="0"/>
              <a:t>in </a:t>
            </a:r>
            <a:r>
              <a:rPr lang="en-GB" dirty="0" smtClean="0"/>
              <a:t>London living with HIV.</a:t>
            </a:r>
          </a:p>
          <a:p>
            <a:pPr>
              <a:buFont typeface="Arial" pitchFamily="34" charset="0"/>
              <a:buChar char="•"/>
            </a:pPr>
            <a:r>
              <a:rPr lang="en-GB" dirty="0"/>
              <a:t>in 2012, about 78% of syphilis, 58% of gonorrhoea and 17% of chlamydia diagnoses </a:t>
            </a:r>
            <a:r>
              <a:rPr lang="en-GB" dirty="0" smtClean="0"/>
              <a:t>were reported </a:t>
            </a:r>
            <a:r>
              <a:rPr lang="en-GB" dirty="0"/>
              <a:t>among MSM</a:t>
            </a:r>
          </a:p>
          <a:p>
            <a:pPr>
              <a:buFont typeface="Arial" pitchFamily="34" charset="0"/>
              <a:buChar char="•"/>
            </a:pPr>
            <a:r>
              <a:rPr lang="en-GB" dirty="0" smtClean="0"/>
              <a:t>Twice </a:t>
            </a:r>
            <a:r>
              <a:rPr lang="en-GB" dirty="0"/>
              <a:t>as many gay and bisexual men report moderate to severe levels of depression and/or anxiety compared with men in </a:t>
            </a:r>
            <a:r>
              <a:rPr lang="en-GB" dirty="0" smtClean="0"/>
              <a:t>general.</a:t>
            </a:r>
            <a:r>
              <a:rPr lang="en-GB" dirty="0"/>
              <a:t> </a:t>
            </a:r>
            <a:r>
              <a:rPr lang="en-GB" dirty="0" smtClean="0"/>
              <a:t>Where </a:t>
            </a:r>
            <a:r>
              <a:rPr lang="en-GB" dirty="0"/>
              <a:t>stigma and discrimination are apparent, this may lead to increased risk of depression and substance </a:t>
            </a:r>
            <a:r>
              <a:rPr lang="en-GB" dirty="0" smtClean="0"/>
              <a:t>use. </a:t>
            </a:r>
            <a:r>
              <a:rPr lang="en-GB" dirty="0"/>
              <a:t>O</a:t>
            </a:r>
            <a:r>
              <a:rPr lang="en-GB" dirty="0" smtClean="0"/>
              <a:t>ne </a:t>
            </a:r>
            <a:r>
              <a:rPr lang="en-GB" dirty="0"/>
              <a:t>in six lesbian, gay and bisexual people has been the victim of a homophobic hate crime </a:t>
            </a:r>
            <a:r>
              <a:rPr lang="en-GB" dirty="0" smtClean="0"/>
              <a:t>or incident </a:t>
            </a:r>
            <a:r>
              <a:rPr lang="en-GB" dirty="0"/>
              <a:t>over the last three years</a:t>
            </a:r>
          </a:p>
          <a:p>
            <a:pPr>
              <a:buFont typeface="Arial" pitchFamily="34" charset="0"/>
              <a:buChar char="•"/>
            </a:pPr>
            <a:r>
              <a:rPr lang="en-GB" dirty="0" smtClean="0"/>
              <a:t>42</a:t>
            </a:r>
            <a:r>
              <a:rPr lang="en-GB" dirty="0"/>
              <a:t>% of </a:t>
            </a:r>
            <a:r>
              <a:rPr lang="en-GB" dirty="0" smtClean="0"/>
              <a:t>gay &amp; bisexual men </a:t>
            </a:r>
            <a:r>
              <a:rPr lang="en-GB" dirty="0"/>
              <a:t>drank on 3 or more days in the last week, and 67% of </a:t>
            </a:r>
            <a:r>
              <a:rPr lang="en-GB" dirty="0" smtClean="0"/>
              <a:t>gay &amp; bisexual men </a:t>
            </a:r>
            <a:r>
              <a:rPr lang="en-GB" dirty="0"/>
              <a:t>had ever smoked (compared to 35% and 50% respectively in the heterosexual population</a:t>
            </a:r>
            <a:r>
              <a:rPr lang="en-GB" dirty="0" smtClean="0"/>
              <a:t>)</a:t>
            </a:r>
          </a:p>
          <a:p>
            <a:pPr>
              <a:buFont typeface="Arial" pitchFamily="34" charset="0"/>
              <a:buChar char="•"/>
            </a:pPr>
            <a:r>
              <a:rPr lang="en-GB" dirty="0" smtClean="0"/>
              <a:t>Inequalities are even greater among BME, trans &amp; disabled gay &amp; bisexual men</a:t>
            </a:r>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7</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spTree>
    <p:extLst>
      <p:ext uri="{BB962C8B-B14F-4D97-AF65-F5344CB8AC3E}">
        <p14:creationId xmlns:p14="http://schemas.microsoft.com/office/powerpoint/2010/main" val="186538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Ageing Well</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a:t>Older MSM constitute men at very different phases of lives, ranging from employment to retirement and those requiring support at home or in </a:t>
            </a:r>
            <a:r>
              <a:rPr lang="en-GB" dirty="0" smtClean="0"/>
              <a:t>care.</a:t>
            </a:r>
            <a:endParaRPr lang="en-GB" dirty="0"/>
          </a:p>
          <a:p>
            <a:pPr>
              <a:buFont typeface="Arial" pitchFamily="34" charset="0"/>
              <a:buChar char="•"/>
            </a:pPr>
            <a:r>
              <a:rPr lang="en-GB" dirty="0" smtClean="0"/>
              <a:t>For </a:t>
            </a:r>
            <a:r>
              <a:rPr lang="en-GB" dirty="0"/>
              <a:t>those living with HIV, many will have experienced significant acute stigma and discrimination, loss and </a:t>
            </a:r>
            <a:r>
              <a:rPr lang="en-GB" dirty="0" smtClean="0"/>
              <a:t>bereavement.</a:t>
            </a:r>
            <a:endParaRPr lang="en-GB" dirty="0"/>
          </a:p>
          <a:p>
            <a:pPr>
              <a:buFont typeface="Arial" pitchFamily="34" charset="0"/>
              <a:buChar char="•"/>
            </a:pPr>
            <a:r>
              <a:rPr lang="en-GB" dirty="0" smtClean="0"/>
              <a:t>Major </a:t>
            </a:r>
            <a:r>
              <a:rPr lang="en-GB" dirty="0"/>
              <a:t>concerns include loneliness, ill health and financial </a:t>
            </a:r>
            <a:r>
              <a:rPr lang="en-GB" dirty="0" smtClean="0"/>
              <a:t>issues.</a:t>
            </a:r>
            <a:endParaRPr lang="en-GB" dirty="0"/>
          </a:p>
          <a:p>
            <a:pPr>
              <a:buFont typeface="Arial" pitchFamily="34" charset="0"/>
              <a:buChar char="•"/>
            </a:pPr>
            <a:r>
              <a:rPr lang="en-GB" dirty="0" smtClean="0"/>
              <a:t>Older </a:t>
            </a:r>
            <a:r>
              <a:rPr lang="en-GB" dirty="0"/>
              <a:t>MSM remain at risk of </a:t>
            </a:r>
            <a:r>
              <a:rPr lang="en-GB" dirty="0" smtClean="0"/>
              <a:t>STIs.</a:t>
            </a:r>
            <a:endParaRPr lang="en-GB" dirty="0"/>
          </a:p>
          <a:p>
            <a:pPr>
              <a:buFont typeface="Arial" pitchFamily="34" charset="0"/>
              <a:buChar char="•"/>
            </a:pPr>
            <a:r>
              <a:rPr lang="en-GB" dirty="0" smtClean="0"/>
              <a:t>In </a:t>
            </a:r>
            <a:r>
              <a:rPr lang="en-GB" dirty="0"/>
              <a:t>2012, 54% of MSM aged over 50 were diagnosed late with HIV, compared to 24% under </a:t>
            </a:r>
            <a:r>
              <a:rPr lang="en-GB" dirty="0" smtClean="0"/>
              <a:t>25. </a:t>
            </a:r>
            <a:endParaRPr lang="en-GB" dirty="0"/>
          </a:p>
          <a:p>
            <a:pPr>
              <a:buFont typeface="Arial" pitchFamily="34" charset="0"/>
              <a:buChar char="•"/>
            </a:pPr>
            <a:r>
              <a:rPr lang="en-GB" dirty="0" smtClean="0"/>
              <a:t>36</a:t>
            </a:r>
            <a:r>
              <a:rPr lang="en-GB" dirty="0"/>
              <a:t>% of older men report hiding their sexual identity throughout their </a:t>
            </a:r>
            <a:r>
              <a:rPr lang="en-GB" dirty="0" smtClean="0"/>
              <a:t>lives.</a:t>
            </a:r>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8</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spTree>
    <p:extLst>
      <p:ext uri="{BB962C8B-B14F-4D97-AF65-F5344CB8AC3E}">
        <p14:creationId xmlns:p14="http://schemas.microsoft.com/office/powerpoint/2010/main" val="186538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Trio of Health Inequalities</a:t>
            </a:r>
            <a:endParaRPr lang="en-GB" dirty="0"/>
          </a:p>
        </p:txBody>
      </p:sp>
      <p:sp>
        <p:nvSpPr>
          <p:cNvPr id="3" name="Content Placeholder 2"/>
          <p:cNvSpPr>
            <a:spLocks noGrp="1"/>
          </p:cNvSpPr>
          <p:nvPr>
            <p:ph idx="1"/>
          </p:nvPr>
        </p:nvSpPr>
        <p:spPr>
          <a:xfrm>
            <a:off x="5292080" y="2088000"/>
            <a:ext cx="3851920" cy="4064455"/>
          </a:xfrm>
        </p:spPr>
        <p:txBody>
          <a:bodyPr/>
          <a:lstStyle/>
          <a:p>
            <a:pPr marL="0" indent="0"/>
            <a:r>
              <a:rPr lang="en-GB" sz="2400" dirty="0"/>
              <a:t>3 distinct but overlapping areas:</a:t>
            </a:r>
          </a:p>
          <a:p>
            <a:pPr lvl="3"/>
            <a:r>
              <a:rPr lang="en-GB" sz="2400" dirty="0"/>
              <a:t>Sexual health and HIV</a:t>
            </a:r>
          </a:p>
          <a:p>
            <a:pPr lvl="3"/>
            <a:r>
              <a:rPr lang="en-GB" sz="2400" dirty="0"/>
              <a:t>Mental health and wellbeing</a:t>
            </a:r>
          </a:p>
          <a:p>
            <a:pPr lvl="3"/>
            <a:r>
              <a:rPr lang="en-GB" sz="2400" dirty="0"/>
              <a:t>Alcohol, drugs and tobacco:</a:t>
            </a:r>
          </a:p>
          <a:p>
            <a:pPr marL="0" indent="0"/>
            <a:r>
              <a:rPr lang="en-GB" sz="2400" dirty="0"/>
              <a:t>These health inequalities frequently co-exist and influence each other</a:t>
            </a:r>
            <a:endParaRPr lang="en-GB" sz="2400" dirty="0" smtClean="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9</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a:solidFill>
                  <a:prstClr val="white"/>
                </a:solidFill>
              </a:rPr>
              <a:t>Promoting the Health and Wellbeing of Gay and Bisexual and other Men who have sex with </a:t>
            </a:r>
            <a:r>
              <a:rPr lang="en-US" dirty="0" smtClean="0">
                <a:solidFill>
                  <a:prstClr val="white"/>
                </a:solidFill>
              </a:rPr>
              <a:t>Men</a:t>
            </a:r>
            <a:endParaRPr lang="en-US"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4320480" cy="424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642530"/>
      </p:ext>
    </p:extLst>
  </p:cSld>
  <p:clrMapOvr>
    <a:masterClrMapping/>
  </p:clrMapOvr>
</p:sld>
</file>

<file path=ppt/theme/theme1.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2184</Words>
  <Application>Microsoft Office PowerPoint</Application>
  <PresentationFormat>On-screen Show (4:3)</PresentationFormat>
  <Paragraphs>190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Promoting the health and wellbeing of gay, bisexual and other men who have sex with men     </vt:lpstr>
      <vt:lpstr>Context </vt:lpstr>
      <vt:lpstr>Process and Engagement to date </vt:lpstr>
      <vt:lpstr>A New Opportunity: Life Course </vt:lpstr>
      <vt:lpstr>A New Opportunity: Life Course </vt:lpstr>
      <vt:lpstr>Starting Well </vt:lpstr>
      <vt:lpstr>Living Well</vt:lpstr>
      <vt:lpstr>Ageing Well</vt:lpstr>
      <vt:lpstr>Trio of Health Inequalities</vt:lpstr>
      <vt:lpstr>Our Vision</vt:lpstr>
      <vt:lpstr>Our Vision </vt:lpstr>
      <vt:lpstr>Evidence Base for What Works</vt:lpstr>
      <vt:lpstr>National LGBT Strategic Partnership</vt:lpstr>
      <vt:lpstr>PHE Actions: Data &amp; Surveillance</vt:lpstr>
      <vt:lpstr>PHE Actions: Evidence</vt:lpstr>
      <vt:lpstr>PHE Actions: </vt:lpstr>
      <vt:lpstr>PHE Project: BME MSM </vt:lpstr>
      <vt:lpstr>Actions for all </vt:lpstr>
      <vt:lpstr>Next Steps </vt:lpstr>
      <vt:lpstr>Working Together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MSM Health and Wellbeing Framework: Vision and recommendations</dc:title>
  <dc:creator>Administrator</dc:creator>
  <cp:lastModifiedBy>Rob Downey</cp:lastModifiedBy>
  <cp:revision>33</cp:revision>
  <dcterms:created xsi:type="dcterms:W3CDTF">2014-04-30T08:39:26Z</dcterms:created>
  <dcterms:modified xsi:type="dcterms:W3CDTF">2014-07-21T11:02:11Z</dcterms:modified>
</cp:coreProperties>
</file>