
<file path=[Content_Types].xml><?xml version="1.0" encoding="utf-8"?>
<Types xmlns="http://schemas.openxmlformats.org/package/2006/content-types">
  <Default Extension="png" ContentType="image/png"/>
  <Default Extension="svg" ContentType="image/svg+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charts/chart7.xml" ContentType="application/vnd.openxmlformats-officedocument.drawingml.chart+xml"/>
  <Override PartName="/ppt/charts/style3.xml" ContentType="application/vnd.ms-office.chartstyle+xml"/>
  <Override PartName="/ppt/charts/colors3.xml" ContentType="application/vnd.ms-office.chartcolorstyle+xml"/>
  <Override PartName="/ppt/charts/chart8.xml" ContentType="application/vnd.openxmlformats-officedocument.drawingml.chart+xml"/>
  <Override PartName="/ppt/charts/style4.xml" ContentType="application/vnd.ms-office.chartstyle+xml"/>
  <Override PartName="/ppt/charts/colors4.xml" ContentType="application/vnd.ms-office.chartcolorstyle+xml"/>
  <Override PartName="/ppt/charts/chart9.xml" ContentType="application/vnd.openxmlformats-officedocument.drawingml.chart+xml"/>
  <Override PartName="/ppt/charts/chart10.xml" ContentType="application/vnd.openxmlformats-officedocument.drawingml.chart+xml"/>
  <Override PartName="/ppt/charts/chart11.xml" ContentType="application/vnd.openxmlformats-officedocument.drawingml.chart+xml"/>
  <Override PartName="/ppt/charts/style5.xml" ContentType="application/vnd.ms-office.chartstyle+xml"/>
  <Override PartName="/ppt/charts/colors5.xml" ContentType="application/vnd.ms-office.chartcolorstyle+xml"/>
  <Override PartName="/ppt/charts/chart12.xml" ContentType="application/vnd.openxmlformats-officedocument.drawingml.chart+xml"/>
  <Override PartName="/ppt/charts/style6.xml" ContentType="application/vnd.ms-office.chartstyle+xml"/>
  <Override PartName="/ppt/charts/colors6.xml" ContentType="application/vnd.ms-office.chartcolorstyle+xml"/>
  <Override PartName="/ppt/charts/chart13.xml" ContentType="application/vnd.openxmlformats-officedocument.drawingml.chart+xml"/>
  <Override PartName="/ppt/charts/style7.xml" ContentType="application/vnd.ms-office.chartstyle+xml"/>
  <Override PartName="/ppt/charts/colors7.xml" ContentType="application/vnd.ms-office.chartcolorstyle+xml"/>
  <Override PartName="/ppt/charts/chart14.xml" ContentType="application/vnd.openxmlformats-officedocument.drawingml.chart+xml"/>
  <Override PartName="/ppt/charts/chart15.xml" ContentType="application/vnd.openxmlformats-officedocument.drawingml.chart+xml"/>
  <Override PartName="/ppt/charts/style8.xml" ContentType="application/vnd.ms-office.chartstyle+xml"/>
  <Override PartName="/ppt/charts/colors8.xml" ContentType="application/vnd.ms-office.chartcolorstyle+xml"/>
  <Override PartName="/ppt/charts/chart16.xml" ContentType="application/vnd.openxmlformats-officedocument.drawingml.chart+xml"/>
  <Override PartName="/ppt/charts/style9.xml" ContentType="application/vnd.ms-office.chartstyle+xml"/>
  <Override PartName="/ppt/charts/colors9.xml" ContentType="application/vnd.ms-office.chartcolorstyle+xml"/>
  <Override PartName="/ppt/charts/chart17.xml" ContentType="application/vnd.openxmlformats-officedocument.drawingml.chart+xml"/>
  <Override PartName="/ppt/charts/style10.xml" ContentType="application/vnd.ms-office.chartstyle+xml"/>
  <Override PartName="/ppt/charts/colors10.xml" ContentType="application/vnd.ms-office.chartcolorstyle+xml"/>
  <Override PartName="/ppt/charts/chart18.xml" ContentType="application/vnd.openxmlformats-officedocument.drawingml.chart+xml"/>
  <Override PartName="/ppt/charts/style11.xml" ContentType="application/vnd.ms-office.chartstyle+xml"/>
  <Override PartName="/ppt/charts/colors1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 id="2147483699" r:id="rId2"/>
  </p:sldMasterIdLst>
  <p:handoutMasterIdLst>
    <p:handoutMasterId r:id="rId23"/>
  </p:handoutMasterIdLst>
  <p:sldIdLst>
    <p:sldId id="256" r:id="rId3"/>
    <p:sldId id="265" r:id="rId4"/>
    <p:sldId id="257" r:id="rId5"/>
    <p:sldId id="266" r:id="rId6"/>
    <p:sldId id="271" r:id="rId7"/>
    <p:sldId id="272" r:id="rId8"/>
    <p:sldId id="270" r:id="rId9"/>
    <p:sldId id="268" r:id="rId10"/>
    <p:sldId id="259" r:id="rId11"/>
    <p:sldId id="260" r:id="rId12"/>
    <p:sldId id="269" r:id="rId13"/>
    <p:sldId id="273" r:id="rId14"/>
    <p:sldId id="263" r:id="rId15"/>
    <p:sldId id="264" r:id="rId16"/>
    <p:sldId id="261" r:id="rId17"/>
    <p:sldId id="274" r:id="rId18"/>
    <p:sldId id="275" r:id="rId19"/>
    <p:sldId id="267" r:id="rId20"/>
    <p:sldId id="262" r:id="rId21"/>
    <p:sldId id="276"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53D42"/>
    <a:srgbClr val="9E0059"/>
    <a:srgbClr val="FFF200"/>
    <a:srgbClr val="008D48"/>
    <a:srgbClr val="00AEE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87" autoAdjust="0"/>
    <p:restoredTop sz="94660"/>
  </p:normalViewPr>
  <p:slideViewPr>
    <p:cSldViewPr snapToGrid="0">
      <p:cViewPr varScale="1">
        <p:scale>
          <a:sx n="92" d="100"/>
          <a:sy n="92" d="100"/>
        </p:scale>
        <p:origin x="1026" y="84"/>
      </p:cViewPr>
      <p:guideLst/>
    </p:cSldViewPr>
  </p:slideViewPr>
  <p:notesTextViewPr>
    <p:cViewPr>
      <p:scale>
        <a:sx n="1" d="1"/>
        <a:sy n="1" d="1"/>
      </p:scale>
      <p:origin x="0" y="0"/>
    </p:cViewPr>
  </p:notesTextViewPr>
  <p:notesViewPr>
    <p:cSldViewPr snapToGrid="0">
      <p:cViewPr varScale="1">
        <p:scale>
          <a:sx n="154" d="100"/>
          <a:sy n="154" d="100"/>
        </p:scale>
        <p:origin x="1243"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heme" Target="theme/theme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oleObject" Target="file:///\\glashare\public\Consultation\07-research-programmes-ors\02-polls\02-results\2019\2.%20Feb%2019\%232%20Feb%20YouGov%20survey\GLAResults_190228_FebTracker%20with%20charts.xls" TargetMode="External"/><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1" Type="http://schemas.openxmlformats.org/officeDocument/2006/relationships/oleObject" Target="file:///\\glashare\public\Consultation\07-research-programmes-ors\02-polls\02-results\2019\2.%20Feb%2019\%232%20Feb%20YouGov%20survey\GLAResults_190228_FebTracker%20with%20charts.xls" TargetMode="External"/></Relationships>
</file>

<file path=ppt/charts/_rels/chart11.xml.rels><?xml version="1.0" encoding="UTF-8" standalone="yes"?>
<Relationships xmlns="http://schemas.openxmlformats.org/package/2006/relationships"><Relationship Id="rId3" Type="http://schemas.openxmlformats.org/officeDocument/2006/relationships/oleObject" Target="file:///\\glashare\public\Consultation\07-research-programmes-ors\02-polls\02-results\2019\2.%20Feb%2019\%232%20Feb%20YouGov%20survey\GLAResults_190228_FebTracker%20with%20charts.xls" TargetMode="External"/><Relationship Id="rId2" Type="http://schemas.microsoft.com/office/2011/relationships/chartColorStyle" Target="colors5.xml"/><Relationship Id="rId1" Type="http://schemas.microsoft.com/office/2011/relationships/chartStyle" Target="style5.xml"/></Relationships>
</file>

<file path=ppt/charts/_rels/chart12.xml.rels><?xml version="1.0" encoding="UTF-8" standalone="yes"?>
<Relationships xmlns="http://schemas.openxmlformats.org/package/2006/relationships"><Relationship Id="rId3" Type="http://schemas.openxmlformats.org/officeDocument/2006/relationships/oleObject" Target="file:///\\glashare\public\Consultation\07-research-programmes-ors\02-polls\02-results\2019\2.%20Feb%2019\%232%20Feb%20YouGov%20survey\GLAResults_190228_FebTracker%20with%20charts.xls" TargetMode="External"/><Relationship Id="rId2" Type="http://schemas.microsoft.com/office/2011/relationships/chartColorStyle" Target="colors6.xml"/><Relationship Id="rId1" Type="http://schemas.microsoft.com/office/2011/relationships/chartStyle" Target="style6.xml"/></Relationships>
</file>

<file path=ppt/charts/_rels/chart13.xml.rels><?xml version="1.0" encoding="UTF-8" standalone="yes"?>
<Relationships xmlns="http://schemas.openxmlformats.org/package/2006/relationships"><Relationship Id="rId3" Type="http://schemas.openxmlformats.org/officeDocument/2006/relationships/oleObject" Target="file:///\\glashare\public\Consultation\07-research-programmes-ors\02-polls\02-results\2019\2.%20Feb%2019\%232%20Feb%20YouGov%20survey\GLAResults_190228_FebTracker%20with%20charts.xls" TargetMode="External"/><Relationship Id="rId2" Type="http://schemas.microsoft.com/office/2011/relationships/chartColorStyle" Target="colors7.xml"/><Relationship Id="rId1" Type="http://schemas.microsoft.com/office/2011/relationships/chartStyle" Target="style7.xml"/></Relationships>
</file>

<file path=ppt/charts/_rels/chart14.xml.rels><?xml version="1.0" encoding="UTF-8" standalone="yes"?>
<Relationships xmlns="http://schemas.openxmlformats.org/package/2006/relationships"><Relationship Id="rId1" Type="http://schemas.openxmlformats.org/officeDocument/2006/relationships/oleObject" Target="file:///\\glashare\public\Consultation\07-research-programmes-ors\02-polls\02-results\2019\2.%20Feb%2019\%232%20Feb%20YouGov%20survey\GLAResults_190228_FebTracker%20with%20charts.xls" TargetMode="External"/></Relationships>
</file>

<file path=ppt/charts/_rels/chart15.xml.rels><?xml version="1.0" encoding="UTF-8" standalone="yes"?>
<Relationships xmlns="http://schemas.openxmlformats.org/package/2006/relationships"><Relationship Id="rId3" Type="http://schemas.openxmlformats.org/officeDocument/2006/relationships/oleObject" Target="file:///\\glashare\public\Consultation\07-research-programmes-ors\02-polls\02-results\2019\2.%20Feb%2019\%232%20Feb%20YouGov%20survey\GLAResults_190228_FebTracker%20with%20charts.xls" TargetMode="External"/><Relationship Id="rId2" Type="http://schemas.microsoft.com/office/2011/relationships/chartColorStyle" Target="colors8.xml"/><Relationship Id="rId1" Type="http://schemas.microsoft.com/office/2011/relationships/chartStyle" Target="style8.xml"/></Relationships>
</file>

<file path=ppt/charts/_rels/chart16.xml.rels><?xml version="1.0" encoding="UTF-8" standalone="yes"?>
<Relationships xmlns="http://schemas.openxmlformats.org/package/2006/relationships"><Relationship Id="rId3" Type="http://schemas.openxmlformats.org/officeDocument/2006/relationships/oleObject" Target="file:///\\glashare\public\Consultation\07-research-programmes-ors\02-polls\02-results\2019\2.%20Feb%2019\%232%20Feb%20YouGov%20survey\GLAResults_190228_FebTracker%20with%20charts.xls" TargetMode="External"/><Relationship Id="rId2" Type="http://schemas.microsoft.com/office/2011/relationships/chartColorStyle" Target="colors9.xml"/><Relationship Id="rId1" Type="http://schemas.microsoft.com/office/2011/relationships/chartStyle" Target="style9.xml"/></Relationships>
</file>

<file path=ppt/charts/_rels/chart17.xml.rels><?xml version="1.0" encoding="UTF-8" standalone="yes"?>
<Relationships xmlns="http://schemas.openxmlformats.org/package/2006/relationships"><Relationship Id="rId3" Type="http://schemas.openxmlformats.org/officeDocument/2006/relationships/oleObject" Target="file:///\\glashare\public\Consultation\07-research-programmes-ors\02-polls\02-results\2019\2.%20Feb%2019\%232%20Feb%20YouGov%20survey\GLAResults_190228_FebTracker%20with%20charts.xls" TargetMode="External"/><Relationship Id="rId2" Type="http://schemas.microsoft.com/office/2011/relationships/chartColorStyle" Target="colors10.xml"/><Relationship Id="rId1" Type="http://schemas.microsoft.com/office/2011/relationships/chartStyle" Target="style10.xml"/></Relationships>
</file>

<file path=ppt/charts/_rels/chart18.xml.rels><?xml version="1.0" encoding="UTF-8" standalone="yes"?>
<Relationships xmlns="http://schemas.openxmlformats.org/package/2006/relationships"><Relationship Id="rId3" Type="http://schemas.openxmlformats.org/officeDocument/2006/relationships/oleObject" Target="file:///\\glashare\public\Consultation\07-research-programmes-ors\02-polls\02-results\2019\2.%20Feb%2019\%232%20Feb%20YouGov%20survey\GLAResults_190228_FebTracker%20with%20charts.xls" TargetMode="External"/><Relationship Id="rId2" Type="http://schemas.microsoft.com/office/2011/relationships/chartColorStyle" Target="colors11.xml"/><Relationship Id="rId1" Type="http://schemas.microsoft.com/office/2011/relationships/chartStyle" Target="style11.xml"/></Relationships>
</file>

<file path=ppt/charts/_rels/chart2.xml.rels><?xml version="1.0" encoding="UTF-8" standalone="yes"?>
<Relationships xmlns="http://schemas.openxmlformats.org/package/2006/relationships"><Relationship Id="rId3" Type="http://schemas.openxmlformats.org/officeDocument/2006/relationships/oleObject" Target="file:///\\homedata\home$\HHall\Downloads\How%20often%20visit%20Pub_%20Combined%20at%20least%20once%20a%20month%20-%20General%20xtab.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1" Type="http://schemas.openxmlformats.org/officeDocument/2006/relationships/oleObject" Target="file:///\\glashare\public\Consultation\07-research-programmes-ors\02-polls\02-results\2019\2.%20Feb%2019\%232%20Feb%20YouGov%20survey\GLAResults_190228_FebTracker%20with%20charts.xls"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glashare\public\Consultation\07-research-programmes-ors\02-polls\02-results\2019\2.%20Feb%2019\%232%20Feb%20YouGov%20survey\GLAResults_190228_FebTracker%20with%20charts.xls"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glashare\public\Consultation\07-research-programmes-ors\02-polls\02-results\2019\2.%20Feb%2019\%232%20Feb%20YouGov%20survey\GLAResults_190228_FebTracker%20with%20charts.xls"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glashare\public\Consultation\07-research-programmes-ors\02-polls\02-results\2019\2.%20Feb%2019\%232%20Feb%20YouGov%20survey\GLAResults_190228_FebTracker%20with%20charts.xls" TargetMode="External"/></Relationships>
</file>

<file path=ppt/charts/_rels/chart7.xml.rels><?xml version="1.0" encoding="UTF-8" standalone="yes"?>
<Relationships xmlns="http://schemas.openxmlformats.org/package/2006/relationships"><Relationship Id="rId3" Type="http://schemas.openxmlformats.org/officeDocument/2006/relationships/oleObject" Target="file:///\\glashare\public\Consultation\07-research-programmes-ors\02-polls\02-results\2019\2.%20Feb%2019\%232%20Feb%20YouGov%20survey\GLAResults_190228_FebTracker%20with%20charts.xls" TargetMode="External"/><Relationship Id="rId2" Type="http://schemas.microsoft.com/office/2011/relationships/chartColorStyle" Target="colors3.xml"/><Relationship Id="rId1" Type="http://schemas.microsoft.com/office/2011/relationships/chartStyle" Target="style3.xml"/></Relationships>
</file>

<file path=ppt/charts/_rels/chart8.xml.rels><?xml version="1.0" encoding="UTF-8" standalone="yes"?>
<Relationships xmlns="http://schemas.openxmlformats.org/package/2006/relationships"><Relationship Id="rId3" Type="http://schemas.openxmlformats.org/officeDocument/2006/relationships/oleObject" Target="file:///\\glashare\public\Consultation\07-research-programmes-ors\02-polls\02-results\2019\2.%20Feb%2019\%232%20Feb%20YouGov%20survey\GLAResults_190228_FebTracker%20with%20charts.xls" TargetMode="External"/><Relationship Id="rId2" Type="http://schemas.microsoft.com/office/2011/relationships/chartColorStyle" Target="colors4.xml"/><Relationship Id="rId1" Type="http://schemas.microsoft.com/office/2011/relationships/chartStyle" Target="style4.xml"/></Relationships>
</file>

<file path=ppt/charts/_rels/chart9.xml.rels><?xml version="1.0" encoding="UTF-8" standalone="yes"?>
<Relationships xmlns="http://schemas.openxmlformats.org/package/2006/relationships"><Relationship Id="rId1" Type="http://schemas.openxmlformats.org/officeDocument/2006/relationships/oleObject" Target="file:///\\glashare\public\Consultation\07-research-programmes-ors\02-polls\02-results\2019\2.%20Feb%2019\%232%20Feb%20YouGov%20survey\GLAResults_190228_FebTracker%20with%20charts.xls"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u="sng" dirty="0"/>
              <a:t>On average, how often, if at all, do you visit a pub?</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Pubs!$A$1</c:f>
              <c:strCache>
                <c:ptCount val="1"/>
                <c:pt idx="0">
                  <c:v>On average, how often, if at all, do you visit a pub?</c:v>
                </c:pt>
              </c:strCache>
            </c:strRef>
          </c:tx>
          <c:spPr>
            <a:solidFill>
              <a:srgbClr val="00AEEF"/>
            </a:solidFill>
            <a:ln>
              <a:noFill/>
            </a:ln>
            <a:effectLst/>
          </c:spPr>
          <c:invertIfNegative val="0"/>
          <c:dPt>
            <c:idx val="3"/>
            <c:invertIfNegative val="0"/>
            <c:bubble3D val="0"/>
            <c:spPr>
              <a:solidFill>
                <a:schemeClr val="tx1">
                  <a:lumMod val="50000"/>
                  <a:lumOff val="50000"/>
                </a:schemeClr>
              </a:solidFill>
              <a:ln>
                <a:noFill/>
              </a:ln>
              <a:effectLst/>
            </c:spPr>
            <c:extLst>
              <c:ext xmlns:c16="http://schemas.microsoft.com/office/drawing/2014/chart" uri="{C3380CC4-5D6E-409C-BE32-E72D297353CC}">
                <c16:uniqueId val="{00000001-1733-4238-B6E8-D9593AA25585}"/>
              </c:ext>
            </c:extLst>
          </c:dPt>
          <c:dPt>
            <c:idx val="6"/>
            <c:invertIfNegative val="0"/>
            <c:bubble3D val="0"/>
            <c:spPr>
              <a:solidFill>
                <a:schemeClr val="tx1">
                  <a:lumMod val="50000"/>
                  <a:lumOff val="50000"/>
                </a:schemeClr>
              </a:solidFill>
              <a:ln>
                <a:noFill/>
              </a:ln>
              <a:effectLst/>
            </c:spPr>
            <c:extLst>
              <c:ext xmlns:c16="http://schemas.microsoft.com/office/drawing/2014/chart" uri="{C3380CC4-5D6E-409C-BE32-E72D297353CC}">
                <c16:uniqueId val="{00000003-1733-4238-B6E8-D9593AA25585}"/>
              </c:ext>
            </c:extLst>
          </c:dPt>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Pubs!$A$2:$A$11</c:f>
              <c:strCache>
                <c:ptCount val="10"/>
                <c:pt idx="0">
                  <c:v>Every day</c:v>
                </c:pt>
                <c:pt idx="1">
                  <c:v>2-3 times a week</c:v>
                </c:pt>
                <c:pt idx="2">
                  <c:v>Once a week</c:v>
                </c:pt>
                <c:pt idx="3">
                  <c:v>At least once a week</c:v>
                </c:pt>
                <c:pt idx="4">
                  <c:v>2-3 times a month</c:v>
                </c:pt>
                <c:pt idx="5">
                  <c:v>Once a month</c:v>
                </c:pt>
                <c:pt idx="6">
                  <c:v>At least once a month</c:v>
                </c:pt>
                <c:pt idx="7">
                  <c:v>Less often than once a month</c:v>
                </c:pt>
                <c:pt idx="8">
                  <c:v>Never</c:v>
                </c:pt>
                <c:pt idx="9">
                  <c:v>Don’t know</c:v>
                </c:pt>
              </c:strCache>
            </c:strRef>
          </c:cat>
          <c:val>
            <c:numRef>
              <c:f>Pubs!$B$2:$B$11</c:f>
              <c:numCache>
                <c:formatCode>0%</c:formatCode>
                <c:ptCount val="10"/>
                <c:pt idx="0">
                  <c:v>1.6399999999999998E-2</c:v>
                </c:pt>
                <c:pt idx="1">
                  <c:v>7.17E-2</c:v>
                </c:pt>
                <c:pt idx="2">
                  <c:v>0.1174</c:v>
                </c:pt>
                <c:pt idx="3">
                  <c:v>0.20550000000000002</c:v>
                </c:pt>
                <c:pt idx="4">
                  <c:v>0.1348</c:v>
                </c:pt>
                <c:pt idx="5">
                  <c:v>0.10869999999999999</c:v>
                </c:pt>
                <c:pt idx="6">
                  <c:v>0.44900000000000007</c:v>
                </c:pt>
                <c:pt idx="7">
                  <c:v>0.27239999999999998</c:v>
                </c:pt>
                <c:pt idx="8">
                  <c:v>0.23800000000000002</c:v>
                </c:pt>
                <c:pt idx="9">
                  <c:v>4.07E-2</c:v>
                </c:pt>
              </c:numCache>
            </c:numRef>
          </c:val>
          <c:extLst>
            <c:ext xmlns:c16="http://schemas.microsoft.com/office/drawing/2014/chart" uri="{C3380CC4-5D6E-409C-BE32-E72D297353CC}">
              <c16:uniqueId val="{00000004-1733-4238-B6E8-D9593AA25585}"/>
            </c:ext>
          </c:extLst>
        </c:ser>
        <c:dLbls>
          <c:dLblPos val="outEnd"/>
          <c:showLegendKey val="0"/>
          <c:showVal val="1"/>
          <c:showCatName val="0"/>
          <c:showSerName val="0"/>
          <c:showPercent val="0"/>
          <c:showBubbleSize val="0"/>
        </c:dLbls>
        <c:gapWidth val="219"/>
        <c:overlap val="-27"/>
        <c:axId val="746581640"/>
        <c:axId val="746581968"/>
      </c:barChart>
      <c:catAx>
        <c:axId val="74658164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746581968"/>
        <c:crosses val="autoZero"/>
        <c:auto val="1"/>
        <c:lblAlgn val="ctr"/>
        <c:lblOffset val="100"/>
        <c:noMultiLvlLbl val="0"/>
      </c:catAx>
      <c:valAx>
        <c:axId val="746581968"/>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746581640"/>
        <c:crosses val="autoZero"/>
        <c:crossBetween val="between"/>
      </c:valAx>
      <c:spPr>
        <a:noFill/>
        <a:ln>
          <a:noFill/>
        </a:ln>
        <a:effectLst/>
      </c:spPr>
    </c:plotArea>
    <c:plotVisOnly val="1"/>
    <c:dispBlanksAs val="gap"/>
    <c:showDLblsOverMax val="0"/>
  </c:chart>
  <c:spPr>
    <a:solidFill>
      <a:schemeClr val="bg1"/>
    </a:solidFill>
    <a:ln w="9525" cap="flat" cmpd="sng" algn="ctr">
      <a:noFill/>
      <a:round/>
    </a:ln>
    <a:effectLst/>
  </c:spPr>
  <c:txPr>
    <a:bodyPr/>
    <a:lstStyle/>
    <a:p>
      <a:pPr>
        <a:defRPr/>
      </a:pPr>
      <a:endParaRPr lang="en-US"/>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vert="horz"/>
          <a:lstStyle/>
          <a:p>
            <a:pPr>
              <a:defRPr/>
            </a:pPr>
            <a:r>
              <a:rPr lang="en-GB" sz="1400" b="0" u="sng" dirty="0"/>
              <a:t>Main reasons you visit a pub, by alcohol consumption</a:t>
            </a:r>
          </a:p>
          <a:p>
            <a:pPr>
              <a:defRPr/>
            </a:pPr>
            <a:r>
              <a:rPr lang="en-GB" sz="1400" b="0" u="sng" dirty="0"/>
              <a:t>(of those who visit a pub)</a:t>
            </a:r>
          </a:p>
        </c:rich>
      </c:tx>
      <c:overlay val="0"/>
      <c:spPr>
        <a:noFill/>
        <a:ln w="25400">
          <a:noFill/>
        </a:ln>
      </c:spPr>
    </c:title>
    <c:autoTitleDeleted val="0"/>
    <c:plotArea>
      <c:layout>
        <c:manualLayout>
          <c:layoutTarget val="inner"/>
          <c:xMode val="edge"/>
          <c:yMode val="edge"/>
          <c:x val="0.35114517265680056"/>
          <c:y val="0.11432912575970079"/>
          <c:w val="0.6245816062104288"/>
          <c:h val="0.82910643357518599"/>
        </c:manualLayout>
      </c:layout>
      <c:barChart>
        <c:barDir val="bar"/>
        <c:grouping val="clustered"/>
        <c:varyColors val="0"/>
        <c:ser>
          <c:idx val="0"/>
          <c:order val="0"/>
          <c:tx>
            <c:strRef>
              <c:f>'pubs 2'!$Z$27</c:f>
              <c:strCache>
                <c:ptCount val="1"/>
                <c:pt idx="0">
                  <c:v>Don't drink alcohol</c:v>
                </c:pt>
              </c:strCache>
            </c:strRef>
          </c:tx>
          <c:spPr>
            <a:solidFill>
              <a:srgbClr val="00AEEF"/>
            </a:solidFill>
            <a:ln w="25400">
              <a:noFill/>
            </a:ln>
          </c:spPr>
          <c:invertIfNegative val="0"/>
          <c:dLbls>
            <c:spPr>
              <a:noFill/>
              <a:ln>
                <a:noFill/>
              </a:ln>
              <a:effectLst/>
            </c:spPr>
            <c:txPr>
              <a:bodyPr/>
              <a:lstStyle/>
              <a:p>
                <a:pPr algn="ctr">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'pubs 2'!$Y$28:$Y$45</c:f>
              <c:strCache>
                <c:ptCount val="18"/>
                <c:pt idx="0">
                  <c:v>Don’t know</c:v>
                </c:pt>
                <c:pt idx="1">
                  <c:v>Play bar games (e.g. pool, darts, board games etc.)</c:v>
                </c:pt>
                <c:pt idx="2">
                  <c:v>To drink alone</c:v>
                </c:pt>
                <c:pt idx="3">
                  <c:v>Use function rooms for community meetings</c:v>
                </c:pt>
                <c:pt idx="4">
                  <c:v>Try new drinks</c:v>
                </c:pt>
                <c:pt idx="5">
                  <c:v>See live music</c:v>
                </c:pt>
                <c:pt idx="6">
                  <c:v>See live theatre or comedy</c:v>
                </c:pt>
                <c:pt idx="7">
                  <c:v>None of the above</c:v>
                </c:pt>
                <c:pt idx="8">
                  <c:v>Meet new people</c:v>
                </c:pt>
                <c:pt idx="9">
                  <c:v>Other social events (e.g. pub quizzes)</c:v>
                </c:pt>
                <c:pt idx="10">
                  <c:v>Because it’s cheap</c:v>
                </c:pt>
                <c:pt idx="11">
                  <c:v>For work</c:v>
                </c:pt>
                <c:pt idx="12">
                  <c:v>Watch sport</c:v>
                </c:pt>
                <c:pt idx="13">
                  <c:v>Socialise with work colleagues</c:v>
                </c:pt>
                <c:pt idx="14">
                  <c:v>Socialise with family</c:v>
                </c:pt>
                <c:pt idx="15">
                  <c:v>Celebrate birthdays, leaving dos etc.</c:v>
                </c:pt>
                <c:pt idx="16">
                  <c:v>Eat</c:v>
                </c:pt>
                <c:pt idx="17">
                  <c:v>Socialise with friends</c:v>
                </c:pt>
              </c:strCache>
            </c:strRef>
          </c:cat>
          <c:val>
            <c:numRef>
              <c:f>'pubs 2'!$Z$28:$Z$45</c:f>
              <c:numCache>
                <c:formatCode>0%</c:formatCode>
                <c:ptCount val="18"/>
                <c:pt idx="0">
                  <c:v>6.0299999999999999E-2</c:v>
                </c:pt>
                <c:pt idx="1">
                  <c:v>3.3999999999999998E-3</c:v>
                </c:pt>
                <c:pt idx="2">
                  <c:v>3.5000000000000001E-3</c:v>
                </c:pt>
                <c:pt idx="3">
                  <c:v>5.1999999999999998E-3</c:v>
                </c:pt>
                <c:pt idx="4">
                  <c:v>5.4000000000000003E-3</c:v>
                </c:pt>
                <c:pt idx="5">
                  <c:v>1.18E-2</c:v>
                </c:pt>
                <c:pt idx="6">
                  <c:v>1.35E-2</c:v>
                </c:pt>
                <c:pt idx="7">
                  <c:v>1.4500000000000001E-2</c:v>
                </c:pt>
                <c:pt idx="8">
                  <c:v>1.4500000000000001E-2</c:v>
                </c:pt>
                <c:pt idx="9">
                  <c:v>1.9599999999999999E-2</c:v>
                </c:pt>
                <c:pt idx="10">
                  <c:v>2.35E-2</c:v>
                </c:pt>
                <c:pt idx="11">
                  <c:v>2.6700000000000002E-2</c:v>
                </c:pt>
                <c:pt idx="12">
                  <c:v>7.8E-2</c:v>
                </c:pt>
                <c:pt idx="13">
                  <c:v>9.4299999999999995E-2</c:v>
                </c:pt>
                <c:pt idx="14">
                  <c:v>0.1135</c:v>
                </c:pt>
                <c:pt idx="15">
                  <c:v>0.1174</c:v>
                </c:pt>
                <c:pt idx="16">
                  <c:v>0.17469999999999999</c:v>
                </c:pt>
                <c:pt idx="17">
                  <c:v>0.22259999999999999</c:v>
                </c:pt>
              </c:numCache>
            </c:numRef>
          </c:val>
          <c:extLst>
            <c:ext xmlns:c16="http://schemas.microsoft.com/office/drawing/2014/chart" uri="{C3380CC4-5D6E-409C-BE32-E72D297353CC}">
              <c16:uniqueId val="{00000000-8340-4D02-B79A-C4D19DAA491A}"/>
            </c:ext>
          </c:extLst>
        </c:ser>
        <c:ser>
          <c:idx val="1"/>
          <c:order val="1"/>
          <c:tx>
            <c:strRef>
              <c:f>'pubs 2'!$AA$27</c:f>
              <c:strCache>
                <c:ptCount val="1"/>
                <c:pt idx="0">
                  <c:v>Drink alcohol</c:v>
                </c:pt>
              </c:strCache>
            </c:strRef>
          </c:tx>
          <c:spPr>
            <a:solidFill>
              <a:srgbClr val="EE266D"/>
            </a:solidFill>
          </c:spPr>
          <c:invertIfNegative val="0"/>
          <c:dLbls>
            <c:spPr>
              <a:noFill/>
              <a:ln>
                <a:noFill/>
              </a:ln>
              <a:effectLst/>
            </c:spPr>
            <c:txPr>
              <a:bodyPr/>
              <a:lstStyle/>
              <a:p>
                <a:pPr algn="ctr">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'pubs 2'!$Y$28:$Y$45</c:f>
              <c:strCache>
                <c:ptCount val="18"/>
                <c:pt idx="0">
                  <c:v>Don’t know</c:v>
                </c:pt>
                <c:pt idx="1">
                  <c:v>Play bar games (e.g. pool, darts, board games etc.)</c:v>
                </c:pt>
                <c:pt idx="2">
                  <c:v>To drink alone</c:v>
                </c:pt>
                <c:pt idx="3">
                  <c:v>Use function rooms for community meetings</c:v>
                </c:pt>
                <c:pt idx="4">
                  <c:v>Try new drinks</c:v>
                </c:pt>
                <c:pt idx="5">
                  <c:v>See live music</c:v>
                </c:pt>
                <c:pt idx="6">
                  <c:v>See live theatre or comedy</c:v>
                </c:pt>
                <c:pt idx="7">
                  <c:v>None of the above</c:v>
                </c:pt>
                <c:pt idx="8">
                  <c:v>Meet new people</c:v>
                </c:pt>
                <c:pt idx="9">
                  <c:v>Other social events (e.g. pub quizzes)</c:v>
                </c:pt>
                <c:pt idx="10">
                  <c:v>Because it’s cheap</c:v>
                </c:pt>
                <c:pt idx="11">
                  <c:v>For work</c:v>
                </c:pt>
                <c:pt idx="12">
                  <c:v>Watch sport</c:v>
                </c:pt>
                <c:pt idx="13">
                  <c:v>Socialise with work colleagues</c:v>
                </c:pt>
                <c:pt idx="14">
                  <c:v>Socialise with family</c:v>
                </c:pt>
                <c:pt idx="15">
                  <c:v>Celebrate birthdays, leaving dos etc.</c:v>
                </c:pt>
                <c:pt idx="16">
                  <c:v>Eat</c:v>
                </c:pt>
                <c:pt idx="17">
                  <c:v>Socialise with friends</c:v>
                </c:pt>
              </c:strCache>
            </c:strRef>
          </c:cat>
          <c:val>
            <c:numRef>
              <c:f>'pubs 2'!$AA$28:$AA$45</c:f>
              <c:numCache>
                <c:formatCode>0%</c:formatCode>
                <c:ptCount val="18"/>
                <c:pt idx="0">
                  <c:v>1.2E-2</c:v>
                </c:pt>
                <c:pt idx="1">
                  <c:v>2.7799999999999998E-2</c:v>
                </c:pt>
                <c:pt idx="2">
                  <c:v>4.3299999999999998E-2</c:v>
                </c:pt>
                <c:pt idx="3">
                  <c:v>1.4999999999999999E-2</c:v>
                </c:pt>
                <c:pt idx="4">
                  <c:v>5.3199999999999997E-2</c:v>
                </c:pt>
                <c:pt idx="5">
                  <c:v>2.6200000000000001E-2</c:v>
                </c:pt>
                <c:pt idx="6">
                  <c:v>8.0000000000000002E-3</c:v>
                </c:pt>
                <c:pt idx="7">
                  <c:v>1.7600000000000001E-2</c:v>
                </c:pt>
                <c:pt idx="8">
                  <c:v>2.1299999999999999E-2</c:v>
                </c:pt>
                <c:pt idx="9">
                  <c:v>4.4600000000000001E-2</c:v>
                </c:pt>
                <c:pt idx="10">
                  <c:v>2.9000000000000001E-2</c:v>
                </c:pt>
                <c:pt idx="11">
                  <c:v>1.34E-2</c:v>
                </c:pt>
                <c:pt idx="12">
                  <c:v>0.14510000000000001</c:v>
                </c:pt>
                <c:pt idx="13">
                  <c:v>0.188</c:v>
                </c:pt>
                <c:pt idx="14">
                  <c:v>0.25</c:v>
                </c:pt>
                <c:pt idx="15">
                  <c:v>0.18379999999999999</c:v>
                </c:pt>
                <c:pt idx="16">
                  <c:v>0.23219999999999999</c:v>
                </c:pt>
                <c:pt idx="17">
                  <c:v>0.66649999999999998</c:v>
                </c:pt>
              </c:numCache>
            </c:numRef>
          </c:val>
          <c:extLst>
            <c:ext xmlns:c16="http://schemas.microsoft.com/office/drawing/2014/chart" uri="{C3380CC4-5D6E-409C-BE32-E72D297353CC}">
              <c16:uniqueId val="{00000001-8340-4D02-B79A-C4D19DAA491A}"/>
            </c:ext>
          </c:extLst>
        </c:ser>
        <c:dLbls>
          <c:dLblPos val="outEnd"/>
          <c:showLegendKey val="0"/>
          <c:showVal val="1"/>
          <c:showCatName val="0"/>
          <c:showSerName val="0"/>
          <c:showPercent val="0"/>
          <c:showBubbleSize val="0"/>
        </c:dLbls>
        <c:gapWidth val="182"/>
        <c:axId val="209837816"/>
        <c:axId val="1"/>
      </c:barChart>
      <c:catAx>
        <c:axId val="209837816"/>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vert="horz"/>
          <a:lstStyle/>
          <a:p>
            <a:pPr>
              <a:defRPr/>
            </a:pPr>
            <a:endParaRPr lang="en-US"/>
          </a:p>
        </c:txPr>
        <c:crossAx val="1"/>
        <c:crosses val="autoZero"/>
        <c:auto val="1"/>
        <c:lblAlgn val="ctr"/>
        <c:lblOffset val="100"/>
        <c:noMultiLvlLbl val="0"/>
      </c:catAx>
      <c:valAx>
        <c:axId val="1"/>
        <c:scaling>
          <c:orientation val="minMax"/>
        </c:scaling>
        <c:delete val="0"/>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ln w="9525">
            <a:noFill/>
          </a:ln>
        </c:spPr>
        <c:txPr>
          <a:bodyPr rot="-60000000" vert="horz"/>
          <a:lstStyle/>
          <a:p>
            <a:pPr>
              <a:defRPr/>
            </a:pPr>
            <a:endParaRPr lang="en-US"/>
          </a:p>
        </c:txPr>
        <c:crossAx val="209837816"/>
        <c:crosses val="autoZero"/>
        <c:crossBetween val="between"/>
      </c:valAx>
      <c:spPr>
        <a:noFill/>
        <a:ln w="25400">
          <a:noFill/>
        </a:ln>
      </c:spPr>
    </c:plotArea>
    <c:legend>
      <c:legendPos val="r"/>
      <c:layout>
        <c:manualLayout>
          <c:xMode val="edge"/>
          <c:yMode val="edge"/>
          <c:x val="0.73320168356333892"/>
          <c:y val="0.47048164386183844"/>
          <c:w val="0.16113703206287824"/>
          <c:h val="0.11570717289024966"/>
        </c:manualLayout>
      </c:layout>
      <c:overlay val="0"/>
      <c:txPr>
        <a:bodyPr/>
        <a:lstStyle/>
        <a:p>
          <a:pPr algn="ctr">
            <a:defRPr/>
          </a:pPr>
          <a:endParaRPr lang="en-US"/>
        </a:p>
      </c:txPr>
    </c:legend>
    <c:plotVisOnly val="1"/>
    <c:dispBlanksAs val="gap"/>
    <c:showDLblsOverMax val="0"/>
  </c:chart>
  <c:spPr>
    <a:solidFill>
      <a:schemeClr val="bg1"/>
    </a:solidFill>
    <a:ln w="9525" cap="flat" cmpd="sng" algn="ctr">
      <a:noFill/>
      <a:round/>
    </a:ln>
    <a:effectLst/>
  </c:spPr>
  <c:txPr>
    <a:bodyPr/>
    <a:lstStyle/>
    <a:p>
      <a:pPr>
        <a:defRPr sz="1100"/>
      </a:pPr>
      <a:endParaRPr lang="en-US"/>
    </a:p>
  </c:txPr>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40" b="0" i="0" u="none" strike="noStrike" kern="1200" spc="0" baseline="0">
                <a:solidFill>
                  <a:schemeClr val="tx1">
                    <a:lumMod val="65000"/>
                    <a:lumOff val="35000"/>
                  </a:schemeClr>
                </a:solidFill>
                <a:latin typeface="+mn-lt"/>
                <a:ea typeface="+mn-ea"/>
                <a:cs typeface="+mn-cs"/>
              </a:defRPr>
            </a:pPr>
            <a:r>
              <a:rPr lang="en-GB" u="sng" dirty="0"/>
              <a:t>Main reasons for not visiting a pub, or not visiting more often</a:t>
            </a:r>
          </a:p>
        </c:rich>
      </c:tx>
      <c:overlay val="0"/>
      <c:spPr>
        <a:noFill/>
        <a:ln>
          <a:noFill/>
        </a:ln>
        <a:effectLst/>
      </c:spPr>
      <c:txPr>
        <a:bodyPr rot="0" spcFirstLastPara="1" vertOverflow="ellipsis" vert="horz" wrap="square" anchor="ctr" anchorCtr="1"/>
        <a:lstStyle/>
        <a:p>
          <a:pPr>
            <a:defRPr sz="144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bar"/>
        <c:grouping val="clustered"/>
        <c:varyColors val="0"/>
        <c:ser>
          <c:idx val="0"/>
          <c:order val="0"/>
          <c:spPr>
            <a:solidFill>
              <a:srgbClr val="00AEEF"/>
            </a:solidFill>
            <a:ln>
              <a:noFill/>
            </a:ln>
            <a:effectLst/>
          </c:spPr>
          <c:invertIfNegative val="0"/>
          <c:dLbls>
            <c:spPr>
              <a:noFill/>
              <a:ln>
                <a:noFill/>
              </a:ln>
              <a:effectLst/>
            </c:spPr>
            <c:txPr>
              <a:bodyPr rot="0" spcFirstLastPara="1" vertOverflow="ellipsis" vert="horz" wrap="square" anchor="ctr" anchorCtr="1"/>
              <a:lstStyle/>
              <a:p>
                <a:pPr>
                  <a:defRPr sz="12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Pubs!$A$83:$A$99</c:f>
              <c:strCache>
                <c:ptCount val="17"/>
                <c:pt idx="0">
                  <c:v>Not applicable – I already visit pubs often</c:v>
                </c:pt>
                <c:pt idx="1">
                  <c:v>Don’t know</c:v>
                </c:pt>
                <c:pt idx="2">
                  <c:v>None of the above</c:v>
                </c:pt>
                <c:pt idx="3">
                  <c:v>Other</c:v>
                </c:pt>
                <c:pt idx="4">
                  <c:v>There are no pubs near my workplace</c:v>
                </c:pt>
                <c:pt idx="5">
                  <c:v>They don’t open at convenient hours for me</c:v>
                </c:pt>
                <c:pt idx="6">
                  <c:v>They don’t allow children</c:v>
                </c:pt>
                <c:pt idx="7">
                  <c:v>They don’t have a good choice of drinks</c:v>
                </c:pt>
                <c:pt idx="8">
                  <c:v>They don’t have a good choice of food</c:v>
                </c:pt>
                <c:pt idx="9">
                  <c:v>I find them intimidating/unwelcoming</c:v>
                </c:pt>
                <c:pt idx="10">
                  <c:v>There are no pubs near my home</c:v>
                </c:pt>
                <c:pt idx="11">
                  <c:v>I have family commitments</c:v>
                </c:pt>
                <c:pt idx="12">
                  <c:v>I don’t like to be around people who are drinking alcohol</c:v>
                </c:pt>
                <c:pt idx="13">
                  <c:v>I don’t drink alcohol</c:v>
                </c:pt>
                <c:pt idx="14">
                  <c:v>I prefer to socialise elsewhere</c:v>
                </c:pt>
                <c:pt idx="15">
                  <c:v>I prefer to stay at home</c:v>
                </c:pt>
                <c:pt idx="16">
                  <c:v>They are too expensive</c:v>
                </c:pt>
              </c:strCache>
            </c:strRef>
          </c:cat>
          <c:val>
            <c:numRef>
              <c:f>Pubs!$B$83:$B$99</c:f>
              <c:numCache>
                <c:formatCode>0%</c:formatCode>
                <c:ptCount val="17"/>
                <c:pt idx="0">
                  <c:v>8.7300000000000003E-2</c:v>
                </c:pt>
                <c:pt idx="1">
                  <c:v>3.5799999999999998E-2</c:v>
                </c:pt>
                <c:pt idx="2">
                  <c:v>4.7199999999999999E-2</c:v>
                </c:pt>
                <c:pt idx="3">
                  <c:v>6.4899999999999999E-2</c:v>
                </c:pt>
                <c:pt idx="4">
                  <c:v>7.9000000000000008E-3</c:v>
                </c:pt>
                <c:pt idx="5">
                  <c:v>1.0700000000000001E-2</c:v>
                </c:pt>
                <c:pt idx="6">
                  <c:v>2.6800000000000001E-2</c:v>
                </c:pt>
                <c:pt idx="7">
                  <c:v>3.0800000000000001E-2</c:v>
                </c:pt>
                <c:pt idx="8">
                  <c:v>6.4199999999999993E-2</c:v>
                </c:pt>
                <c:pt idx="9">
                  <c:v>6.7199999999999996E-2</c:v>
                </c:pt>
                <c:pt idx="10">
                  <c:v>6.7299999999999999E-2</c:v>
                </c:pt>
                <c:pt idx="11">
                  <c:v>9.3000000000000013E-2</c:v>
                </c:pt>
                <c:pt idx="12">
                  <c:v>9.6199999999999994E-2</c:v>
                </c:pt>
                <c:pt idx="13">
                  <c:v>0.18510000000000001</c:v>
                </c:pt>
                <c:pt idx="14">
                  <c:v>0.20530000000000001</c:v>
                </c:pt>
                <c:pt idx="15">
                  <c:v>0.27149999999999996</c:v>
                </c:pt>
                <c:pt idx="16">
                  <c:v>0.32369999999999999</c:v>
                </c:pt>
              </c:numCache>
            </c:numRef>
          </c:val>
          <c:extLst>
            <c:ext xmlns:c16="http://schemas.microsoft.com/office/drawing/2014/chart" uri="{C3380CC4-5D6E-409C-BE32-E72D297353CC}">
              <c16:uniqueId val="{00000000-D3A0-4DEF-A7FD-0DB23D8A3564}"/>
            </c:ext>
          </c:extLst>
        </c:ser>
        <c:dLbls>
          <c:dLblPos val="outEnd"/>
          <c:showLegendKey val="0"/>
          <c:showVal val="1"/>
          <c:showCatName val="0"/>
          <c:showSerName val="0"/>
          <c:showPercent val="0"/>
          <c:showBubbleSize val="0"/>
        </c:dLbls>
        <c:gapWidth val="182"/>
        <c:axId val="870580920"/>
        <c:axId val="870579280"/>
      </c:barChart>
      <c:catAx>
        <c:axId val="870580920"/>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870579280"/>
        <c:crosses val="autoZero"/>
        <c:auto val="1"/>
        <c:lblAlgn val="ctr"/>
        <c:lblOffset val="100"/>
        <c:noMultiLvlLbl val="0"/>
      </c:catAx>
      <c:valAx>
        <c:axId val="870579280"/>
        <c:scaling>
          <c:orientation val="minMax"/>
        </c:scaling>
        <c:delete val="0"/>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870580920"/>
        <c:crosses val="autoZero"/>
        <c:crossBetween val="between"/>
      </c:valAx>
      <c:spPr>
        <a:noFill/>
        <a:ln>
          <a:noFill/>
        </a:ln>
        <a:effectLst/>
      </c:spPr>
    </c:plotArea>
    <c:plotVisOnly val="1"/>
    <c:dispBlanksAs val="gap"/>
    <c:showDLblsOverMax val="0"/>
  </c:chart>
  <c:spPr>
    <a:solidFill>
      <a:schemeClr val="bg1"/>
    </a:solidFill>
    <a:ln w="9525" cap="flat" cmpd="sng" algn="ctr">
      <a:noFill/>
      <a:round/>
    </a:ln>
    <a:effectLst/>
  </c:spPr>
  <c:txPr>
    <a:bodyPr/>
    <a:lstStyle/>
    <a:p>
      <a:pPr>
        <a:defRPr sz="1200"/>
      </a:pPr>
      <a:endParaRPr lang="en-US"/>
    </a:p>
  </c:txPr>
  <c:externalData r:id="rId3">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40" b="0" i="0" u="none" strike="noStrike" kern="1200" spc="0" baseline="0">
                <a:solidFill>
                  <a:schemeClr val="tx1">
                    <a:lumMod val="65000"/>
                    <a:lumOff val="35000"/>
                  </a:schemeClr>
                </a:solidFill>
                <a:latin typeface="+mn-lt"/>
                <a:ea typeface="+mn-ea"/>
                <a:cs typeface="+mn-cs"/>
              </a:defRPr>
            </a:pPr>
            <a:r>
              <a:rPr lang="en-GB" u="sng" dirty="0"/>
              <a:t>Main reasons for not visiting a pub, or not visiting more often</a:t>
            </a:r>
          </a:p>
        </c:rich>
      </c:tx>
      <c:overlay val="0"/>
      <c:spPr>
        <a:noFill/>
        <a:ln>
          <a:noFill/>
        </a:ln>
        <a:effectLst/>
      </c:spPr>
      <c:txPr>
        <a:bodyPr rot="0" spcFirstLastPara="1" vertOverflow="ellipsis" vert="horz" wrap="square" anchor="ctr" anchorCtr="1"/>
        <a:lstStyle/>
        <a:p>
          <a:pPr>
            <a:defRPr sz="144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bar"/>
        <c:grouping val="clustered"/>
        <c:varyColors val="0"/>
        <c:ser>
          <c:idx val="0"/>
          <c:order val="0"/>
          <c:spPr>
            <a:solidFill>
              <a:srgbClr val="00AEEF"/>
            </a:solidFill>
            <a:ln>
              <a:noFill/>
            </a:ln>
            <a:effectLst/>
          </c:spPr>
          <c:invertIfNegative val="0"/>
          <c:dLbls>
            <c:spPr>
              <a:noFill/>
              <a:ln>
                <a:noFill/>
              </a:ln>
              <a:effectLst/>
            </c:spPr>
            <c:txPr>
              <a:bodyPr rot="0" spcFirstLastPara="1" vertOverflow="ellipsis" vert="horz" wrap="square" anchor="ctr" anchorCtr="1"/>
              <a:lstStyle/>
              <a:p>
                <a:pPr>
                  <a:defRPr sz="12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Pubs!$A$83:$A$99</c:f>
              <c:strCache>
                <c:ptCount val="17"/>
                <c:pt idx="0">
                  <c:v>Not applicable – I already visit pubs often</c:v>
                </c:pt>
                <c:pt idx="1">
                  <c:v>Don’t know</c:v>
                </c:pt>
                <c:pt idx="2">
                  <c:v>None of the above</c:v>
                </c:pt>
                <c:pt idx="3">
                  <c:v>Other</c:v>
                </c:pt>
                <c:pt idx="4">
                  <c:v>There are no pubs near my workplace</c:v>
                </c:pt>
                <c:pt idx="5">
                  <c:v>They don’t open at convenient hours for me</c:v>
                </c:pt>
                <c:pt idx="6">
                  <c:v>They don’t allow children</c:v>
                </c:pt>
                <c:pt idx="7">
                  <c:v>They don’t have a good choice of drinks</c:v>
                </c:pt>
                <c:pt idx="8">
                  <c:v>They don’t have a good choice of food</c:v>
                </c:pt>
                <c:pt idx="9">
                  <c:v>I find them intimidating/unwelcoming</c:v>
                </c:pt>
                <c:pt idx="10">
                  <c:v>There are no pubs near my home</c:v>
                </c:pt>
                <c:pt idx="11">
                  <c:v>I have family commitments</c:v>
                </c:pt>
                <c:pt idx="12">
                  <c:v>I don’t like to be around people who are drinking alcohol</c:v>
                </c:pt>
                <c:pt idx="13">
                  <c:v>I don’t drink alcohol</c:v>
                </c:pt>
                <c:pt idx="14">
                  <c:v>I prefer to socialise elsewhere</c:v>
                </c:pt>
                <c:pt idx="15">
                  <c:v>I prefer to stay at home</c:v>
                </c:pt>
                <c:pt idx="16">
                  <c:v>They are too expensive</c:v>
                </c:pt>
              </c:strCache>
            </c:strRef>
          </c:cat>
          <c:val>
            <c:numRef>
              <c:f>Pubs!$B$83:$B$99</c:f>
              <c:numCache>
                <c:formatCode>0%</c:formatCode>
                <c:ptCount val="17"/>
                <c:pt idx="0">
                  <c:v>8.7300000000000003E-2</c:v>
                </c:pt>
                <c:pt idx="1">
                  <c:v>3.5799999999999998E-2</c:v>
                </c:pt>
                <c:pt idx="2">
                  <c:v>4.7199999999999999E-2</c:v>
                </c:pt>
                <c:pt idx="3">
                  <c:v>6.4899999999999999E-2</c:v>
                </c:pt>
                <c:pt idx="4">
                  <c:v>7.9000000000000008E-3</c:v>
                </c:pt>
                <c:pt idx="5">
                  <c:v>1.0700000000000001E-2</c:v>
                </c:pt>
                <c:pt idx="6">
                  <c:v>2.6800000000000001E-2</c:v>
                </c:pt>
                <c:pt idx="7">
                  <c:v>3.0800000000000001E-2</c:v>
                </c:pt>
                <c:pt idx="8">
                  <c:v>6.4199999999999993E-2</c:v>
                </c:pt>
                <c:pt idx="9">
                  <c:v>6.7199999999999996E-2</c:v>
                </c:pt>
                <c:pt idx="10">
                  <c:v>6.7299999999999999E-2</c:v>
                </c:pt>
                <c:pt idx="11">
                  <c:v>9.3000000000000013E-2</c:v>
                </c:pt>
                <c:pt idx="12">
                  <c:v>9.6199999999999994E-2</c:v>
                </c:pt>
                <c:pt idx="13">
                  <c:v>0.18510000000000001</c:v>
                </c:pt>
                <c:pt idx="14">
                  <c:v>0.20530000000000001</c:v>
                </c:pt>
                <c:pt idx="15">
                  <c:v>0.27149999999999996</c:v>
                </c:pt>
                <c:pt idx="16">
                  <c:v>0.32369999999999999</c:v>
                </c:pt>
              </c:numCache>
            </c:numRef>
          </c:val>
          <c:extLst>
            <c:ext xmlns:c16="http://schemas.microsoft.com/office/drawing/2014/chart" uri="{C3380CC4-5D6E-409C-BE32-E72D297353CC}">
              <c16:uniqueId val="{00000000-D3A0-4DEF-A7FD-0DB23D8A3564}"/>
            </c:ext>
          </c:extLst>
        </c:ser>
        <c:dLbls>
          <c:dLblPos val="outEnd"/>
          <c:showLegendKey val="0"/>
          <c:showVal val="1"/>
          <c:showCatName val="0"/>
          <c:showSerName val="0"/>
          <c:showPercent val="0"/>
          <c:showBubbleSize val="0"/>
        </c:dLbls>
        <c:gapWidth val="182"/>
        <c:axId val="870580920"/>
        <c:axId val="870579280"/>
      </c:barChart>
      <c:catAx>
        <c:axId val="870580920"/>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870579280"/>
        <c:crosses val="autoZero"/>
        <c:auto val="1"/>
        <c:lblAlgn val="ctr"/>
        <c:lblOffset val="100"/>
        <c:noMultiLvlLbl val="0"/>
      </c:catAx>
      <c:valAx>
        <c:axId val="870579280"/>
        <c:scaling>
          <c:orientation val="minMax"/>
        </c:scaling>
        <c:delete val="0"/>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870580920"/>
        <c:crosses val="autoZero"/>
        <c:crossBetween val="between"/>
      </c:valAx>
      <c:spPr>
        <a:noFill/>
        <a:ln>
          <a:noFill/>
        </a:ln>
        <a:effectLst/>
      </c:spPr>
    </c:plotArea>
    <c:plotVisOnly val="1"/>
    <c:dispBlanksAs val="gap"/>
    <c:showDLblsOverMax val="0"/>
  </c:chart>
  <c:spPr>
    <a:solidFill>
      <a:schemeClr val="bg1"/>
    </a:solidFill>
    <a:ln w="9525" cap="flat" cmpd="sng" algn="ctr">
      <a:noFill/>
      <a:round/>
    </a:ln>
    <a:effectLst/>
  </c:spPr>
  <c:txPr>
    <a:bodyPr/>
    <a:lstStyle/>
    <a:p>
      <a:pPr>
        <a:defRPr sz="1200"/>
      </a:pPr>
      <a:endParaRPr lang="en-US"/>
    </a:p>
  </c:txPr>
  <c:externalData r:id="rId3">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GB" u="sng" dirty="0"/>
              <a:t>Perception</a:t>
            </a:r>
            <a:r>
              <a:rPr lang="en-GB" u="sng" baseline="0" dirty="0"/>
              <a:t> of good and bad uses</a:t>
            </a:r>
            <a:r>
              <a:rPr lang="en-GB" u="sng" dirty="0"/>
              <a:t> of pubs</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2"/>
          <c:order val="0"/>
          <c:tx>
            <c:strRef>
              <c:f>Pubs!$A$120</c:f>
              <c:strCache>
                <c:ptCount val="1"/>
                <c:pt idx="0">
                  <c:v>Total good</c:v>
                </c:pt>
              </c:strCache>
            </c:strRef>
          </c:tx>
          <c:spPr>
            <a:solidFill>
              <a:srgbClr val="00AEEF"/>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Pubs!$B$117:$C$117</c:f>
              <c:strCache>
                <c:ptCount val="2"/>
                <c:pt idx="0">
                  <c:v>community groups to meet</c:v>
                </c:pt>
                <c:pt idx="1">
                  <c:v>meet people from different backgrounds to you</c:v>
                </c:pt>
              </c:strCache>
            </c:strRef>
          </c:cat>
          <c:val>
            <c:numRef>
              <c:f>Pubs!$B$120:$C$120</c:f>
              <c:numCache>
                <c:formatCode>0%</c:formatCode>
                <c:ptCount val="2"/>
                <c:pt idx="0">
                  <c:v>0.64860000000000007</c:v>
                </c:pt>
                <c:pt idx="1">
                  <c:v>0.46850000000000003</c:v>
                </c:pt>
              </c:numCache>
            </c:numRef>
          </c:val>
          <c:extLst>
            <c:ext xmlns:c16="http://schemas.microsoft.com/office/drawing/2014/chart" uri="{C3380CC4-5D6E-409C-BE32-E72D297353CC}">
              <c16:uniqueId val="{00000000-3303-41FD-83FF-DB9472944EB3}"/>
            </c:ext>
          </c:extLst>
        </c:ser>
        <c:ser>
          <c:idx val="5"/>
          <c:order val="1"/>
          <c:tx>
            <c:strRef>
              <c:f>Pubs!$A$123</c:f>
              <c:strCache>
                <c:ptCount val="1"/>
                <c:pt idx="0">
                  <c:v>Total not good</c:v>
                </c:pt>
              </c:strCache>
            </c:strRef>
          </c:tx>
          <c:spPr>
            <a:solidFill>
              <a:srgbClr val="75DBFF"/>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Pubs!$B$117:$C$117</c:f>
              <c:strCache>
                <c:ptCount val="2"/>
                <c:pt idx="0">
                  <c:v>community groups to meet</c:v>
                </c:pt>
                <c:pt idx="1">
                  <c:v>meet people from different backgrounds to you</c:v>
                </c:pt>
              </c:strCache>
            </c:strRef>
          </c:cat>
          <c:val>
            <c:numRef>
              <c:f>Pubs!$B$123:$C$123</c:f>
              <c:numCache>
                <c:formatCode>0%</c:formatCode>
                <c:ptCount val="2"/>
                <c:pt idx="0">
                  <c:v>0.21679999999999999</c:v>
                </c:pt>
                <c:pt idx="1">
                  <c:v>0.36959999999999998</c:v>
                </c:pt>
              </c:numCache>
            </c:numRef>
          </c:val>
          <c:extLst>
            <c:ext xmlns:c16="http://schemas.microsoft.com/office/drawing/2014/chart" uri="{C3380CC4-5D6E-409C-BE32-E72D297353CC}">
              <c16:uniqueId val="{00000001-3303-41FD-83FF-DB9472944EB3}"/>
            </c:ext>
          </c:extLst>
        </c:ser>
        <c:ser>
          <c:idx val="0"/>
          <c:order val="2"/>
          <c:tx>
            <c:strRef>
              <c:f>Pubs!$A$124</c:f>
              <c:strCache>
                <c:ptCount val="1"/>
                <c:pt idx="0">
                  <c:v>Don’t know</c:v>
                </c:pt>
              </c:strCache>
            </c:strRef>
          </c:tx>
          <c:spPr>
            <a:solidFill>
              <a:schemeClr val="bg1">
                <a:lumMod val="9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Pubs!$B$117:$C$117</c:f>
              <c:strCache>
                <c:ptCount val="2"/>
                <c:pt idx="0">
                  <c:v>community groups to meet</c:v>
                </c:pt>
                <c:pt idx="1">
                  <c:v>meet people from different backgrounds to you</c:v>
                </c:pt>
              </c:strCache>
            </c:strRef>
          </c:cat>
          <c:val>
            <c:numRef>
              <c:f>Pubs!$B$124:$C$124</c:f>
              <c:numCache>
                <c:formatCode>0%</c:formatCode>
                <c:ptCount val="2"/>
                <c:pt idx="0">
                  <c:v>0.1346</c:v>
                </c:pt>
                <c:pt idx="1">
                  <c:v>0.16190000000000002</c:v>
                </c:pt>
              </c:numCache>
            </c:numRef>
          </c:val>
          <c:extLst>
            <c:ext xmlns:c16="http://schemas.microsoft.com/office/drawing/2014/chart" uri="{C3380CC4-5D6E-409C-BE32-E72D297353CC}">
              <c16:uniqueId val="{00000002-3303-41FD-83FF-DB9472944EB3}"/>
            </c:ext>
          </c:extLst>
        </c:ser>
        <c:dLbls>
          <c:dLblPos val="outEnd"/>
          <c:showLegendKey val="0"/>
          <c:showVal val="1"/>
          <c:showCatName val="0"/>
          <c:showSerName val="0"/>
          <c:showPercent val="0"/>
          <c:showBubbleSize val="0"/>
        </c:dLbls>
        <c:gapWidth val="219"/>
        <c:overlap val="-27"/>
        <c:axId val="1083180560"/>
        <c:axId val="1083177936"/>
      </c:barChart>
      <c:catAx>
        <c:axId val="108318056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083177936"/>
        <c:crosses val="autoZero"/>
        <c:auto val="1"/>
        <c:lblAlgn val="ctr"/>
        <c:lblOffset val="100"/>
        <c:noMultiLvlLbl val="0"/>
      </c:catAx>
      <c:valAx>
        <c:axId val="1083177936"/>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08318056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solidFill>
      <a:schemeClr val="bg1"/>
    </a:solidFill>
    <a:ln w="9525" cap="flat" cmpd="sng" algn="ctr">
      <a:noFill/>
      <a:round/>
    </a:ln>
    <a:effectLst/>
  </c:spPr>
  <c:txPr>
    <a:bodyPr/>
    <a:lstStyle/>
    <a:p>
      <a:pPr>
        <a:defRPr/>
      </a:pPr>
      <a:endParaRPr lang="en-US"/>
    </a:p>
  </c:txPr>
  <c:externalData r:id="rId3">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vert="horz"/>
          <a:lstStyle/>
          <a:p>
            <a:pPr>
              <a:defRPr/>
            </a:pPr>
            <a:r>
              <a:rPr lang="en-GB" sz="1600" b="0" u="sng" dirty="0"/>
              <a:t>Importance of pubs to London’s cultural heritage</a:t>
            </a:r>
          </a:p>
        </c:rich>
      </c:tx>
      <c:overlay val="0"/>
      <c:spPr>
        <a:noFill/>
        <a:ln w="25400">
          <a:noFill/>
        </a:ln>
      </c:spPr>
    </c:title>
    <c:autoTitleDeleted val="0"/>
    <c:plotArea>
      <c:layout/>
      <c:barChart>
        <c:barDir val="bar"/>
        <c:grouping val="percentStacked"/>
        <c:varyColors val="0"/>
        <c:ser>
          <c:idx val="5"/>
          <c:order val="0"/>
          <c:tx>
            <c:strRef>
              <c:f>Pubs!$A$128</c:f>
              <c:strCache>
                <c:ptCount val="1"/>
                <c:pt idx="0">
                  <c:v>Very important</c:v>
                </c:pt>
              </c:strCache>
            </c:strRef>
          </c:tx>
          <c:spPr>
            <a:solidFill>
              <a:srgbClr val="00AEEF"/>
            </a:solidFill>
            <a:ln w="25400">
              <a:noFill/>
            </a:ln>
          </c:spPr>
          <c:invertIfNegative val="0"/>
          <c:dLbls>
            <c:spPr>
              <a:noFill/>
              <a:ln>
                <a:noFill/>
              </a:ln>
              <a:effectLst/>
            </c:spPr>
            <c:dLblPos val="ct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val>
            <c:numRef>
              <c:f>Pubs!$B$128</c:f>
              <c:numCache>
                <c:formatCode>0%</c:formatCode>
                <c:ptCount val="1"/>
                <c:pt idx="0">
                  <c:v>0.35020000000000001</c:v>
                </c:pt>
              </c:numCache>
            </c:numRef>
          </c:val>
          <c:extLst>
            <c:ext xmlns:c16="http://schemas.microsoft.com/office/drawing/2014/chart" uri="{C3380CC4-5D6E-409C-BE32-E72D297353CC}">
              <c16:uniqueId val="{00000000-0053-4D52-A260-B6CB5D348670}"/>
            </c:ext>
          </c:extLst>
        </c:ser>
        <c:ser>
          <c:idx val="0"/>
          <c:order val="1"/>
          <c:tx>
            <c:strRef>
              <c:f>Pubs!$A$129</c:f>
              <c:strCache>
                <c:ptCount val="1"/>
                <c:pt idx="0">
                  <c:v>Fairly important</c:v>
                </c:pt>
              </c:strCache>
            </c:strRef>
          </c:tx>
          <c:spPr>
            <a:solidFill>
              <a:srgbClr val="71DAFF"/>
            </a:solidFill>
            <a:ln>
              <a:noFill/>
            </a:ln>
            <a:effectLst/>
          </c:spPr>
          <c:invertIfNegative val="0"/>
          <c:dLbls>
            <c:spPr>
              <a:noFill/>
              <a:ln>
                <a:noFill/>
              </a:ln>
              <a:effectLst/>
            </c:spPr>
            <c:dLblPos val="ct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val>
            <c:numRef>
              <c:f>Pubs!$B$129</c:f>
              <c:numCache>
                <c:formatCode>0%</c:formatCode>
                <c:ptCount val="1"/>
                <c:pt idx="0">
                  <c:v>0.38729999999999998</c:v>
                </c:pt>
              </c:numCache>
            </c:numRef>
          </c:val>
          <c:extLst>
            <c:ext xmlns:c16="http://schemas.microsoft.com/office/drawing/2014/chart" uri="{C3380CC4-5D6E-409C-BE32-E72D297353CC}">
              <c16:uniqueId val="{00000001-0053-4D52-A260-B6CB5D348670}"/>
            </c:ext>
          </c:extLst>
        </c:ser>
        <c:ser>
          <c:idx val="3"/>
          <c:order val="2"/>
          <c:tx>
            <c:strRef>
              <c:f>Pubs!$A$130</c:f>
              <c:strCache>
                <c:ptCount val="1"/>
                <c:pt idx="0">
                  <c:v>Not very important</c:v>
                </c:pt>
              </c:strCache>
            </c:strRef>
          </c:tx>
          <c:spPr>
            <a:solidFill>
              <a:srgbClr val="F793B7"/>
            </a:solidFill>
          </c:spPr>
          <c:invertIfNegative val="0"/>
          <c:dLbls>
            <c:spPr>
              <a:noFill/>
              <a:ln>
                <a:noFill/>
              </a:ln>
              <a:effectLst/>
            </c:spPr>
            <c:dLblPos val="ct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val>
            <c:numRef>
              <c:f>Pubs!$B$130</c:f>
              <c:numCache>
                <c:formatCode>0%</c:formatCode>
                <c:ptCount val="1"/>
                <c:pt idx="0">
                  <c:v>9.820000000000001E-2</c:v>
                </c:pt>
              </c:numCache>
            </c:numRef>
          </c:val>
          <c:extLst>
            <c:ext xmlns:c16="http://schemas.microsoft.com/office/drawing/2014/chart" uri="{C3380CC4-5D6E-409C-BE32-E72D297353CC}">
              <c16:uniqueId val="{00000002-0053-4D52-A260-B6CB5D348670}"/>
            </c:ext>
          </c:extLst>
        </c:ser>
        <c:ser>
          <c:idx val="4"/>
          <c:order val="3"/>
          <c:tx>
            <c:strRef>
              <c:f>Pubs!$A$131</c:f>
              <c:strCache>
                <c:ptCount val="1"/>
                <c:pt idx="0">
                  <c:v>Not important at all</c:v>
                </c:pt>
              </c:strCache>
            </c:strRef>
          </c:tx>
          <c:spPr>
            <a:solidFill>
              <a:srgbClr val="EE266D"/>
            </a:solidFill>
          </c:spPr>
          <c:invertIfNegative val="0"/>
          <c:dLbls>
            <c:spPr>
              <a:noFill/>
              <a:ln>
                <a:noFill/>
              </a:ln>
              <a:effectLst/>
            </c:spPr>
            <c:dLblPos val="ct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val>
            <c:numRef>
              <c:f>Pubs!$B$131</c:f>
              <c:numCache>
                <c:formatCode>0%</c:formatCode>
                <c:ptCount val="1"/>
                <c:pt idx="0">
                  <c:v>5.2400000000000002E-2</c:v>
                </c:pt>
              </c:numCache>
            </c:numRef>
          </c:val>
          <c:extLst>
            <c:ext xmlns:c16="http://schemas.microsoft.com/office/drawing/2014/chart" uri="{C3380CC4-5D6E-409C-BE32-E72D297353CC}">
              <c16:uniqueId val="{00000003-0053-4D52-A260-B6CB5D348670}"/>
            </c:ext>
          </c:extLst>
        </c:ser>
        <c:ser>
          <c:idx val="7"/>
          <c:order val="4"/>
          <c:tx>
            <c:strRef>
              <c:f>Pubs!$A$132</c:f>
              <c:strCache>
                <c:ptCount val="1"/>
                <c:pt idx="0">
                  <c:v>Don’t know</c:v>
                </c:pt>
              </c:strCache>
            </c:strRef>
          </c:tx>
          <c:spPr>
            <a:solidFill>
              <a:schemeClr val="bg1">
                <a:lumMod val="95000"/>
              </a:schemeClr>
            </a:solidFill>
          </c:spPr>
          <c:invertIfNegative val="0"/>
          <c:dLbls>
            <c:spPr>
              <a:noFill/>
              <a:ln>
                <a:noFill/>
              </a:ln>
              <a:effectLst/>
            </c:spPr>
            <c:dLblPos val="ct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val>
            <c:numRef>
              <c:f>Pubs!$B$132</c:f>
              <c:numCache>
                <c:formatCode>0%</c:formatCode>
                <c:ptCount val="1"/>
                <c:pt idx="0">
                  <c:v>0.1119</c:v>
                </c:pt>
              </c:numCache>
            </c:numRef>
          </c:val>
          <c:extLst>
            <c:ext xmlns:c16="http://schemas.microsoft.com/office/drawing/2014/chart" uri="{C3380CC4-5D6E-409C-BE32-E72D297353CC}">
              <c16:uniqueId val="{00000004-0053-4D52-A260-B6CB5D348670}"/>
            </c:ext>
          </c:extLst>
        </c:ser>
        <c:dLbls>
          <c:dLblPos val="ctr"/>
          <c:showLegendKey val="0"/>
          <c:showVal val="1"/>
          <c:showCatName val="0"/>
          <c:showSerName val="0"/>
          <c:showPercent val="0"/>
          <c:showBubbleSize val="0"/>
        </c:dLbls>
        <c:gapWidth val="219"/>
        <c:overlap val="100"/>
        <c:axId val="227765152"/>
        <c:axId val="1"/>
      </c:barChart>
      <c:catAx>
        <c:axId val="227765152"/>
        <c:scaling>
          <c:orientation val="minMax"/>
        </c:scaling>
        <c:delete val="1"/>
        <c:axPos val="l"/>
        <c:numFmt formatCode="General" sourceLinked="1"/>
        <c:majorTickMark val="none"/>
        <c:minorTickMark val="none"/>
        <c:tickLblPos val="nextTo"/>
        <c:crossAx val="1"/>
        <c:crosses val="autoZero"/>
        <c:auto val="1"/>
        <c:lblAlgn val="ctr"/>
        <c:lblOffset val="100"/>
        <c:noMultiLvlLbl val="0"/>
      </c:catAx>
      <c:valAx>
        <c:axId val="1"/>
        <c:scaling>
          <c:orientation val="minMax"/>
        </c:scaling>
        <c:delete val="0"/>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ln w="9525">
            <a:noFill/>
          </a:ln>
        </c:spPr>
        <c:txPr>
          <a:bodyPr rot="-60000000" vert="horz"/>
          <a:lstStyle/>
          <a:p>
            <a:pPr>
              <a:defRPr/>
            </a:pPr>
            <a:endParaRPr lang="en-US"/>
          </a:p>
        </c:txPr>
        <c:crossAx val="227765152"/>
        <c:crosses val="autoZero"/>
        <c:crossBetween val="between"/>
      </c:valAx>
      <c:spPr>
        <a:noFill/>
        <a:ln w="25400">
          <a:noFill/>
        </a:ln>
      </c:spPr>
    </c:plotArea>
    <c:legend>
      <c:legendPos val="b"/>
      <c:overlay val="0"/>
      <c:spPr>
        <a:noFill/>
        <a:ln w="25400">
          <a:noFill/>
        </a:ln>
      </c:spPr>
      <c:txPr>
        <a:bodyPr rot="0" vert="horz"/>
        <a:lstStyle/>
        <a:p>
          <a:pPr>
            <a:defRPr/>
          </a:pPr>
          <a:endParaRPr lang="en-US"/>
        </a:p>
      </c:txPr>
    </c:legend>
    <c:plotVisOnly val="1"/>
    <c:dispBlanksAs val="gap"/>
    <c:showDLblsOverMax val="0"/>
  </c:chart>
  <c:spPr>
    <a:solidFill>
      <a:schemeClr val="bg1"/>
    </a:solidFill>
    <a:ln w="9525" cap="flat" cmpd="sng" algn="ctr">
      <a:noFill/>
      <a:round/>
    </a:ln>
    <a:effectLst/>
  </c:spPr>
  <c:txPr>
    <a:bodyPr/>
    <a:lstStyle/>
    <a:p>
      <a:pPr>
        <a:defRPr sz="1050"/>
      </a:pPr>
      <a:endParaRPr lang="en-US"/>
    </a:p>
  </c:txPr>
  <c:externalData r:id="rId1">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40" b="0" i="0" u="none" strike="noStrike" kern="1200" spc="0" baseline="0">
                <a:solidFill>
                  <a:schemeClr val="tx1">
                    <a:lumMod val="65000"/>
                    <a:lumOff val="35000"/>
                  </a:schemeClr>
                </a:solidFill>
                <a:latin typeface="+mn-lt"/>
                <a:ea typeface="+mn-ea"/>
                <a:cs typeface="+mn-cs"/>
              </a:defRPr>
            </a:pPr>
            <a:r>
              <a:rPr lang="en-GB" sz="1400" u="sng" dirty="0"/>
              <a:t>Importance of pubs to London’s cultural heritage</a:t>
            </a:r>
          </a:p>
        </c:rich>
      </c:tx>
      <c:overlay val="0"/>
      <c:spPr>
        <a:noFill/>
        <a:ln>
          <a:noFill/>
        </a:ln>
        <a:effectLst/>
      </c:spPr>
      <c:txPr>
        <a:bodyPr rot="0" spcFirstLastPara="1" vertOverflow="ellipsis" vert="horz" wrap="square" anchor="ctr" anchorCtr="1"/>
        <a:lstStyle/>
        <a:p>
          <a:pPr>
            <a:defRPr sz="144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bar"/>
        <c:grouping val="percentStacked"/>
        <c:varyColors val="0"/>
        <c:ser>
          <c:idx val="2"/>
          <c:order val="0"/>
          <c:tx>
            <c:strRef>
              <c:f>Pubs!$A$212</c:f>
              <c:strCache>
                <c:ptCount val="1"/>
                <c:pt idx="0">
                  <c:v>Important</c:v>
                </c:pt>
              </c:strCache>
            </c:strRef>
          </c:tx>
          <c:spPr>
            <a:solidFill>
              <a:srgbClr val="00AEEF"/>
            </a:solidFill>
            <a:ln>
              <a:noFill/>
            </a:ln>
            <a:effectLst/>
          </c:spPr>
          <c:invertIfNegative val="0"/>
          <c:dLbls>
            <c:spPr>
              <a:noFill/>
              <a:ln>
                <a:noFill/>
              </a:ln>
              <a:effectLst/>
            </c:spPr>
            <c:txPr>
              <a:bodyPr rot="0" spcFirstLastPara="1" vertOverflow="ellipsis" vert="horz" wrap="square" anchor="ctr" anchorCtr="1"/>
              <a:lstStyle/>
              <a:p>
                <a:pPr>
                  <a:defRPr sz="12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Pubs!$B$209:$C$209</c:f>
              <c:strCache>
                <c:ptCount val="2"/>
                <c:pt idx="0">
                  <c:v>Don't drink alcohol</c:v>
                </c:pt>
                <c:pt idx="1">
                  <c:v>Drink alcohol</c:v>
                </c:pt>
              </c:strCache>
            </c:strRef>
          </c:cat>
          <c:val>
            <c:numRef>
              <c:f>Pubs!$B$212:$C$212</c:f>
              <c:numCache>
                <c:formatCode>0%</c:formatCode>
                <c:ptCount val="2"/>
                <c:pt idx="0">
                  <c:v>0.49949999999999994</c:v>
                </c:pt>
                <c:pt idx="1">
                  <c:v>0.86729999999999996</c:v>
                </c:pt>
              </c:numCache>
            </c:numRef>
          </c:val>
          <c:extLst>
            <c:ext xmlns:c16="http://schemas.microsoft.com/office/drawing/2014/chart" uri="{C3380CC4-5D6E-409C-BE32-E72D297353CC}">
              <c16:uniqueId val="{00000000-D96F-410F-A1C4-0153D1A952CC}"/>
            </c:ext>
          </c:extLst>
        </c:ser>
        <c:ser>
          <c:idx val="5"/>
          <c:order val="1"/>
          <c:tx>
            <c:strRef>
              <c:f>Pubs!$A$215</c:f>
              <c:strCache>
                <c:ptCount val="1"/>
                <c:pt idx="0">
                  <c:v>Not important</c:v>
                </c:pt>
              </c:strCache>
            </c:strRef>
          </c:tx>
          <c:spPr>
            <a:solidFill>
              <a:srgbClr val="EE266D"/>
            </a:solidFill>
            <a:ln>
              <a:noFill/>
            </a:ln>
            <a:effectLst/>
          </c:spPr>
          <c:invertIfNegative val="0"/>
          <c:dLbls>
            <c:spPr>
              <a:noFill/>
              <a:ln>
                <a:noFill/>
              </a:ln>
              <a:effectLst/>
            </c:spPr>
            <c:txPr>
              <a:bodyPr rot="0" spcFirstLastPara="1" vertOverflow="ellipsis" vert="horz" wrap="square" anchor="ctr" anchorCtr="1"/>
              <a:lstStyle/>
              <a:p>
                <a:pPr>
                  <a:defRPr sz="12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Pubs!$B$209:$C$209</c:f>
              <c:strCache>
                <c:ptCount val="2"/>
                <c:pt idx="0">
                  <c:v>Don't drink alcohol</c:v>
                </c:pt>
                <c:pt idx="1">
                  <c:v>Drink alcohol</c:v>
                </c:pt>
              </c:strCache>
            </c:strRef>
          </c:cat>
          <c:val>
            <c:numRef>
              <c:f>Pubs!$B$215:$C$215</c:f>
              <c:numCache>
                <c:formatCode>0%</c:formatCode>
                <c:ptCount val="2"/>
                <c:pt idx="0">
                  <c:v>0.27559999999999996</c:v>
                </c:pt>
                <c:pt idx="1">
                  <c:v>7.0800000000000002E-2</c:v>
                </c:pt>
              </c:numCache>
            </c:numRef>
          </c:val>
          <c:extLst>
            <c:ext xmlns:c16="http://schemas.microsoft.com/office/drawing/2014/chart" uri="{C3380CC4-5D6E-409C-BE32-E72D297353CC}">
              <c16:uniqueId val="{00000001-D96F-410F-A1C4-0153D1A952CC}"/>
            </c:ext>
          </c:extLst>
        </c:ser>
        <c:ser>
          <c:idx val="0"/>
          <c:order val="2"/>
          <c:tx>
            <c:strRef>
              <c:f>Pubs!$A$216</c:f>
              <c:strCache>
                <c:ptCount val="1"/>
                <c:pt idx="0">
                  <c:v>Don’t know</c:v>
                </c:pt>
              </c:strCache>
            </c:strRef>
          </c:tx>
          <c:spPr>
            <a:solidFill>
              <a:schemeClr val="bg1">
                <a:lumMod val="85000"/>
              </a:schemeClr>
            </a:solidFill>
            <a:ln>
              <a:noFill/>
            </a:ln>
            <a:effectLst/>
          </c:spPr>
          <c:invertIfNegative val="0"/>
          <c:dLbls>
            <c:spPr>
              <a:noFill/>
              <a:ln>
                <a:noFill/>
              </a:ln>
              <a:effectLst/>
            </c:spPr>
            <c:txPr>
              <a:bodyPr rot="0" spcFirstLastPara="1" vertOverflow="ellipsis" vert="horz" wrap="square" anchor="ctr" anchorCtr="1"/>
              <a:lstStyle/>
              <a:p>
                <a:pPr>
                  <a:defRPr sz="12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Pubs!$B$209:$C$209</c:f>
              <c:strCache>
                <c:ptCount val="2"/>
                <c:pt idx="0">
                  <c:v>Don't drink alcohol</c:v>
                </c:pt>
                <c:pt idx="1">
                  <c:v>Drink alcohol</c:v>
                </c:pt>
              </c:strCache>
            </c:strRef>
          </c:cat>
          <c:val>
            <c:numRef>
              <c:f>Pubs!$B$216:$C$216</c:f>
              <c:numCache>
                <c:formatCode>0%</c:formatCode>
                <c:ptCount val="2"/>
                <c:pt idx="0">
                  <c:v>0.22500000000000001</c:v>
                </c:pt>
                <c:pt idx="1">
                  <c:v>6.2E-2</c:v>
                </c:pt>
              </c:numCache>
            </c:numRef>
          </c:val>
          <c:extLst>
            <c:ext xmlns:c16="http://schemas.microsoft.com/office/drawing/2014/chart" uri="{C3380CC4-5D6E-409C-BE32-E72D297353CC}">
              <c16:uniqueId val="{00000002-D96F-410F-A1C4-0153D1A952CC}"/>
            </c:ext>
          </c:extLst>
        </c:ser>
        <c:dLbls>
          <c:showLegendKey val="0"/>
          <c:showVal val="1"/>
          <c:showCatName val="0"/>
          <c:showSerName val="0"/>
          <c:showPercent val="0"/>
          <c:showBubbleSize val="0"/>
        </c:dLbls>
        <c:gapWidth val="219"/>
        <c:overlap val="100"/>
        <c:axId val="773353384"/>
        <c:axId val="773353712"/>
      </c:barChart>
      <c:catAx>
        <c:axId val="773353384"/>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773353712"/>
        <c:crosses val="autoZero"/>
        <c:auto val="1"/>
        <c:lblAlgn val="ctr"/>
        <c:lblOffset val="100"/>
        <c:noMultiLvlLbl val="0"/>
      </c:catAx>
      <c:valAx>
        <c:axId val="773353712"/>
        <c:scaling>
          <c:orientation val="minMax"/>
        </c:scaling>
        <c:delete val="0"/>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77335338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solidFill>
      <a:schemeClr val="bg1"/>
    </a:solidFill>
    <a:ln w="9525" cap="flat" cmpd="sng" algn="ctr">
      <a:noFill/>
      <a:round/>
    </a:ln>
    <a:effectLst/>
  </c:spPr>
  <c:txPr>
    <a:bodyPr/>
    <a:lstStyle/>
    <a:p>
      <a:pPr>
        <a:defRPr sz="1200"/>
      </a:pPr>
      <a:endParaRPr lang="en-US"/>
    </a:p>
  </c:txPr>
  <c:externalData r:id="rId3">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320" b="0" i="0" u="none" strike="noStrike" kern="1200" spc="0" baseline="0">
                <a:solidFill>
                  <a:schemeClr val="tx1">
                    <a:lumMod val="65000"/>
                    <a:lumOff val="35000"/>
                  </a:schemeClr>
                </a:solidFill>
                <a:latin typeface="+mn-lt"/>
                <a:ea typeface="+mn-ea"/>
                <a:cs typeface="+mn-cs"/>
              </a:defRPr>
            </a:pPr>
            <a:r>
              <a:rPr lang="en-GB" sz="1500" u="sng" dirty="0"/>
              <a:t>Are the following aspects getting better or worse?</a:t>
            </a:r>
          </a:p>
        </c:rich>
      </c:tx>
      <c:overlay val="0"/>
      <c:spPr>
        <a:noFill/>
        <a:ln>
          <a:noFill/>
        </a:ln>
        <a:effectLst/>
      </c:spPr>
      <c:txPr>
        <a:bodyPr rot="0" spcFirstLastPara="1" vertOverflow="ellipsis" vert="horz" wrap="square" anchor="ctr" anchorCtr="1"/>
        <a:lstStyle/>
        <a:p>
          <a:pPr>
            <a:defRPr sz="132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bar"/>
        <c:grouping val="percentStacked"/>
        <c:varyColors val="0"/>
        <c:ser>
          <c:idx val="0"/>
          <c:order val="0"/>
          <c:tx>
            <c:strRef>
              <c:f>Pubs!$B$174</c:f>
              <c:strCache>
                <c:ptCount val="1"/>
                <c:pt idx="0">
                  <c:v>Better</c:v>
                </c:pt>
              </c:strCache>
            </c:strRef>
          </c:tx>
          <c:spPr>
            <a:solidFill>
              <a:srgbClr val="00AEEF"/>
            </a:solid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Pubs!$A$175:$A$177</c:f>
              <c:strCache>
                <c:ptCount val="3"/>
                <c:pt idx="0">
                  <c:v>Quality of pubs</c:v>
                </c:pt>
                <c:pt idx="1">
                  <c:v>Variety of pubs</c:v>
                </c:pt>
                <c:pt idx="2">
                  <c:v>Supply / availabilty of pubs</c:v>
                </c:pt>
              </c:strCache>
            </c:strRef>
          </c:cat>
          <c:val>
            <c:numRef>
              <c:f>Pubs!$B$175:$B$177</c:f>
              <c:numCache>
                <c:formatCode>0%</c:formatCode>
                <c:ptCount val="3"/>
                <c:pt idx="0">
                  <c:v>0.499</c:v>
                </c:pt>
                <c:pt idx="1">
                  <c:v>0.23300000000000001</c:v>
                </c:pt>
                <c:pt idx="2">
                  <c:v>4.7E-2</c:v>
                </c:pt>
              </c:numCache>
            </c:numRef>
          </c:val>
          <c:extLst>
            <c:ext xmlns:c16="http://schemas.microsoft.com/office/drawing/2014/chart" uri="{C3380CC4-5D6E-409C-BE32-E72D297353CC}">
              <c16:uniqueId val="{00000000-F781-4626-8BBC-D375A5BBC212}"/>
            </c:ext>
          </c:extLst>
        </c:ser>
        <c:ser>
          <c:idx val="1"/>
          <c:order val="1"/>
          <c:tx>
            <c:strRef>
              <c:f>Pubs!$C$174</c:f>
              <c:strCache>
                <c:ptCount val="1"/>
                <c:pt idx="0">
                  <c:v>Neither better nor worse</c:v>
                </c:pt>
              </c:strCache>
            </c:strRef>
          </c:tx>
          <c:spPr>
            <a:solidFill>
              <a:schemeClr val="accent2">
                <a:lumMod val="20000"/>
                <a:lumOff val="80000"/>
              </a:schemeClr>
            </a:solid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Pubs!$A$175:$A$177</c:f>
              <c:strCache>
                <c:ptCount val="3"/>
                <c:pt idx="0">
                  <c:v>Quality of pubs</c:v>
                </c:pt>
                <c:pt idx="1">
                  <c:v>Variety of pubs</c:v>
                </c:pt>
                <c:pt idx="2">
                  <c:v>Supply / availabilty of pubs</c:v>
                </c:pt>
              </c:strCache>
            </c:strRef>
          </c:cat>
          <c:val>
            <c:numRef>
              <c:f>Pubs!$C$175:$C$177</c:f>
              <c:numCache>
                <c:formatCode>0%</c:formatCode>
                <c:ptCount val="3"/>
                <c:pt idx="0">
                  <c:v>0.34699999999999998</c:v>
                </c:pt>
                <c:pt idx="1">
                  <c:v>0.32900000000000001</c:v>
                </c:pt>
                <c:pt idx="2">
                  <c:v>0.25600000000000001</c:v>
                </c:pt>
              </c:numCache>
            </c:numRef>
          </c:val>
          <c:extLst>
            <c:ext xmlns:c16="http://schemas.microsoft.com/office/drawing/2014/chart" uri="{C3380CC4-5D6E-409C-BE32-E72D297353CC}">
              <c16:uniqueId val="{00000001-F781-4626-8BBC-D375A5BBC212}"/>
            </c:ext>
          </c:extLst>
        </c:ser>
        <c:ser>
          <c:idx val="2"/>
          <c:order val="2"/>
          <c:tx>
            <c:strRef>
              <c:f>Pubs!$D$174</c:f>
              <c:strCache>
                <c:ptCount val="1"/>
                <c:pt idx="0">
                  <c:v>Worse</c:v>
                </c:pt>
              </c:strCache>
            </c:strRef>
          </c:tx>
          <c:spPr>
            <a:solidFill>
              <a:srgbClr val="EE266D"/>
            </a:solid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Pubs!$A$175:$A$177</c:f>
              <c:strCache>
                <c:ptCount val="3"/>
                <c:pt idx="0">
                  <c:v>Quality of pubs</c:v>
                </c:pt>
                <c:pt idx="1">
                  <c:v>Variety of pubs</c:v>
                </c:pt>
                <c:pt idx="2">
                  <c:v>Supply / availabilty of pubs</c:v>
                </c:pt>
              </c:strCache>
            </c:strRef>
          </c:cat>
          <c:val>
            <c:numRef>
              <c:f>Pubs!$D$175:$D$177</c:f>
              <c:numCache>
                <c:formatCode>0%</c:formatCode>
                <c:ptCount val="3"/>
                <c:pt idx="0">
                  <c:v>0.11600000000000001</c:v>
                </c:pt>
                <c:pt idx="1">
                  <c:v>0.378</c:v>
                </c:pt>
                <c:pt idx="2">
                  <c:v>0.65700000000000003</c:v>
                </c:pt>
              </c:numCache>
            </c:numRef>
          </c:val>
          <c:extLst>
            <c:ext xmlns:c16="http://schemas.microsoft.com/office/drawing/2014/chart" uri="{C3380CC4-5D6E-409C-BE32-E72D297353CC}">
              <c16:uniqueId val="{00000002-F781-4626-8BBC-D375A5BBC212}"/>
            </c:ext>
          </c:extLst>
        </c:ser>
        <c:ser>
          <c:idx val="3"/>
          <c:order val="3"/>
          <c:tx>
            <c:strRef>
              <c:f>Pubs!$E$174</c:f>
              <c:strCache>
                <c:ptCount val="1"/>
                <c:pt idx="0">
                  <c:v>Don’t know</c:v>
                </c:pt>
              </c:strCache>
            </c:strRef>
          </c:tx>
          <c:spPr>
            <a:solidFill>
              <a:schemeClr val="bg1">
                <a:lumMod val="85000"/>
              </a:schemeClr>
            </a:solid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Pubs!$A$175:$A$177</c:f>
              <c:strCache>
                <c:ptCount val="3"/>
                <c:pt idx="0">
                  <c:v>Quality of pubs</c:v>
                </c:pt>
                <c:pt idx="1">
                  <c:v>Variety of pubs</c:v>
                </c:pt>
                <c:pt idx="2">
                  <c:v>Supply / availabilty of pubs</c:v>
                </c:pt>
              </c:strCache>
            </c:strRef>
          </c:cat>
          <c:val>
            <c:numRef>
              <c:f>Pubs!$E$175:$E$177</c:f>
              <c:numCache>
                <c:formatCode>0%</c:formatCode>
                <c:ptCount val="3"/>
                <c:pt idx="0">
                  <c:v>3.7999999999999999E-2</c:v>
                </c:pt>
                <c:pt idx="1">
                  <c:v>0.06</c:v>
                </c:pt>
                <c:pt idx="2">
                  <c:v>0.04</c:v>
                </c:pt>
              </c:numCache>
            </c:numRef>
          </c:val>
          <c:extLst>
            <c:ext xmlns:c16="http://schemas.microsoft.com/office/drawing/2014/chart" uri="{C3380CC4-5D6E-409C-BE32-E72D297353CC}">
              <c16:uniqueId val="{00000003-F781-4626-8BBC-D375A5BBC212}"/>
            </c:ext>
          </c:extLst>
        </c:ser>
        <c:dLbls>
          <c:dLblPos val="ctr"/>
          <c:showLegendKey val="0"/>
          <c:showVal val="1"/>
          <c:showCatName val="0"/>
          <c:showSerName val="0"/>
          <c:showPercent val="0"/>
          <c:showBubbleSize val="0"/>
        </c:dLbls>
        <c:gapWidth val="150"/>
        <c:overlap val="100"/>
        <c:axId val="555325480"/>
        <c:axId val="625882048"/>
      </c:barChart>
      <c:catAx>
        <c:axId val="555325480"/>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crossAx val="625882048"/>
        <c:crosses val="autoZero"/>
        <c:auto val="1"/>
        <c:lblAlgn val="ctr"/>
        <c:lblOffset val="100"/>
        <c:noMultiLvlLbl val="0"/>
      </c:catAx>
      <c:valAx>
        <c:axId val="625882048"/>
        <c:scaling>
          <c:orientation val="minMax"/>
        </c:scaling>
        <c:delete val="0"/>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crossAx val="55532548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solidFill>
      <a:schemeClr val="bg1"/>
    </a:solidFill>
    <a:ln w="9525" cap="flat" cmpd="sng" algn="ctr">
      <a:noFill/>
      <a:round/>
    </a:ln>
    <a:effectLst/>
  </c:spPr>
  <c:txPr>
    <a:bodyPr/>
    <a:lstStyle/>
    <a:p>
      <a:pPr>
        <a:defRPr sz="1100"/>
      </a:pPr>
      <a:endParaRPr lang="en-US"/>
    </a:p>
  </c:txPr>
  <c:externalData r:id="rId3">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GB" u="sng" dirty="0"/>
              <a:t>Perception</a:t>
            </a:r>
            <a:r>
              <a:rPr lang="en-GB" u="sng" baseline="0" dirty="0"/>
              <a:t> of pub closures</a:t>
            </a:r>
            <a:endParaRPr lang="en-GB" u="sng" dirty="0"/>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2"/>
          <c:order val="0"/>
          <c:spPr>
            <a:solidFill>
              <a:srgbClr val="00AEEF"/>
            </a:solidFill>
            <a:ln>
              <a:noFill/>
            </a:ln>
            <a:effectLst/>
          </c:spPr>
          <c:invertIfNegative val="0"/>
          <c:dPt>
            <c:idx val="1"/>
            <c:invertIfNegative val="0"/>
            <c:bubble3D val="0"/>
            <c:spPr>
              <a:solidFill>
                <a:schemeClr val="accent6">
                  <a:lumMod val="60000"/>
                  <a:lumOff val="40000"/>
                </a:schemeClr>
              </a:solidFill>
              <a:ln>
                <a:noFill/>
              </a:ln>
              <a:effectLst/>
            </c:spPr>
            <c:extLst>
              <c:ext xmlns:c16="http://schemas.microsoft.com/office/drawing/2014/chart" uri="{C3380CC4-5D6E-409C-BE32-E72D297353CC}">
                <c16:uniqueId val="{00000001-8E7C-4C9D-AA96-EFC9BD6B4F25}"/>
              </c:ext>
            </c:extLst>
          </c:dPt>
          <c:dPt>
            <c:idx val="2"/>
            <c:invertIfNegative val="0"/>
            <c:bubble3D val="0"/>
            <c:spPr>
              <a:solidFill>
                <a:srgbClr val="FF4F4F"/>
              </a:solidFill>
              <a:ln>
                <a:noFill/>
              </a:ln>
              <a:effectLst/>
            </c:spPr>
            <c:extLst>
              <c:ext xmlns:c16="http://schemas.microsoft.com/office/drawing/2014/chart" uri="{C3380CC4-5D6E-409C-BE32-E72D297353CC}">
                <c16:uniqueId val="{00000003-8E7C-4C9D-AA96-EFC9BD6B4F25}"/>
              </c:ext>
            </c:extLst>
          </c:dPt>
          <c:dPt>
            <c:idx val="3"/>
            <c:invertIfNegative val="0"/>
            <c:bubble3D val="0"/>
            <c:spPr>
              <a:solidFill>
                <a:schemeClr val="bg1">
                  <a:lumMod val="95000"/>
                </a:schemeClr>
              </a:solidFill>
              <a:ln>
                <a:noFill/>
              </a:ln>
              <a:effectLst/>
            </c:spPr>
            <c:extLst>
              <c:ext xmlns:c16="http://schemas.microsoft.com/office/drawing/2014/chart" uri="{C3380CC4-5D6E-409C-BE32-E72D297353CC}">
                <c16:uniqueId val="{00000005-8E7C-4C9D-AA96-EFC9BD6B4F25}"/>
              </c:ext>
            </c:extLst>
          </c:dPt>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Pubs!$A$137:$A$140</c:f>
              <c:strCache>
                <c:ptCount val="4"/>
                <c:pt idx="0">
                  <c:v>A positive thing</c:v>
                </c:pt>
                <c:pt idx="1">
                  <c:v>Neither a positive or negative thing</c:v>
                </c:pt>
                <c:pt idx="2">
                  <c:v>A negative thing</c:v>
                </c:pt>
                <c:pt idx="3">
                  <c:v>Don’t know</c:v>
                </c:pt>
              </c:strCache>
            </c:strRef>
          </c:cat>
          <c:val>
            <c:numRef>
              <c:f>Pubs!$B$137:$B$140</c:f>
              <c:numCache>
                <c:formatCode>0%</c:formatCode>
                <c:ptCount val="4"/>
                <c:pt idx="0">
                  <c:v>0.1157</c:v>
                </c:pt>
                <c:pt idx="1">
                  <c:v>0.26590000000000003</c:v>
                </c:pt>
                <c:pt idx="2">
                  <c:v>0.50829999999999997</c:v>
                </c:pt>
                <c:pt idx="3">
                  <c:v>0.1101</c:v>
                </c:pt>
              </c:numCache>
            </c:numRef>
          </c:val>
          <c:extLst>
            <c:ext xmlns:c16="http://schemas.microsoft.com/office/drawing/2014/chart" uri="{C3380CC4-5D6E-409C-BE32-E72D297353CC}">
              <c16:uniqueId val="{00000006-8E7C-4C9D-AA96-EFC9BD6B4F25}"/>
            </c:ext>
          </c:extLst>
        </c:ser>
        <c:dLbls>
          <c:dLblPos val="outEnd"/>
          <c:showLegendKey val="0"/>
          <c:showVal val="1"/>
          <c:showCatName val="0"/>
          <c:showSerName val="0"/>
          <c:showPercent val="0"/>
          <c:showBubbleSize val="0"/>
        </c:dLbls>
        <c:gapWidth val="219"/>
        <c:overlap val="-27"/>
        <c:axId val="1083180560"/>
        <c:axId val="1083177936"/>
      </c:barChart>
      <c:catAx>
        <c:axId val="108318056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083177936"/>
        <c:crosses val="autoZero"/>
        <c:auto val="1"/>
        <c:lblAlgn val="ctr"/>
        <c:lblOffset val="100"/>
        <c:noMultiLvlLbl val="0"/>
      </c:catAx>
      <c:valAx>
        <c:axId val="1083177936"/>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083180560"/>
        <c:crosses val="autoZero"/>
        <c:crossBetween val="between"/>
      </c:valAx>
      <c:spPr>
        <a:noFill/>
        <a:ln>
          <a:noFill/>
        </a:ln>
        <a:effectLst/>
      </c:spPr>
    </c:plotArea>
    <c:plotVisOnly val="1"/>
    <c:dispBlanksAs val="gap"/>
    <c:showDLblsOverMax val="0"/>
  </c:chart>
  <c:spPr>
    <a:solidFill>
      <a:schemeClr val="bg1"/>
    </a:solidFill>
    <a:ln w="9525" cap="flat" cmpd="sng" algn="ctr">
      <a:noFill/>
      <a:round/>
    </a:ln>
    <a:effectLst/>
  </c:spPr>
  <c:txPr>
    <a:bodyPr/>
    <a:lstStyle/>
    <a:p>
      <a:pPr>
        <a:defRPr/>
      </a:pPr>
      <a:endParaRPr lang="en-US"/>
    </a:p>
  </c:txPr>
  <c:externalData r:id="rId3">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40" b="0" i="0" u="none" strike="noStrike" kern="1200" spc="0" baseline="0">
                <a:solidFill>
                  <a:schemeClr val="tx1">
                    <a:lumMod val="65000"/>
                    <a:lumOff val="35000"/>
                  </a:schemeClr>
                </a:solidFill>
                <a:latin typeface="+mn-lt"/>
                <a:ea typeface="+mn-ea"/>
                <a:cs typeface="+mn-cs"/>
              </a:defRPr>
            </a:pPr>
            <a:r>
              <a:rPr lang="en-GB" u="sng" dirty="0"/>
              <a:t>Perception of pub closures, by alcohol consumption</a:t>
            </a:r>
          </a:p>
        </c:rich>
      </c:tx>
      <c:overlay val="0"/>
      <c:spPr>
        <a:noFill/>
        <a:ln>
          <a:noFill/>
        </a:ln>
        <a:effectLst/>
      </c:spPr>
      <c:txPr>
        <a:bodyPr rot="0" spcFirstLastPara="1" vertOverflow="ellipsis" vert="horz" wrap="square" anchor="ctr" anchorCtr="1"/>
        <a:lstStyle/>
        <a:p>
          <a:pPr>
            <a:defRPr sz="144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bar"/>
        <c:grouping val="percentStacked"/>
        <c:varyColors val="0"/>
        <c:ser>
          <c:idx val="5"/>
          <c:order val="0"/>
          <c:tx>
            <c:strRef>
              <c:f>Pubs!$A$233</c:f>
              <c:strCache>
                <c:ptCount val="1"/>
                <c:pt idx="0">
                  <c:v>A positive thing</c:v>
                </c:pt>
              </c:strCache>
            </c:strRef>
          </c:tx>
          <c:spPr>
            <a:solidFill>
              <a:srgbClr val="00AEEF"/>
            </a:solidFill>
            <a:ln>
              <a:noFill/>
            </a:ln>
            <a:effectLst/>
          </c:spPr>
          <c:invertIfNegative val="0"/>
          <c:dLbls>
            <c:spPr>
              <a:noFill/>
              <a:ln>
                <a:noFill/>
              </a:ln>
              <a:effectLst/>
            </c:spPr>
            <c:txPr>
              <a:bodyPr rot="0" spcFirstLastPara="1" vertOverflow="ellipsis" vert="horz" wrap="square" anchor="ctr" anchorCtr="1"/>
              <a:lstStyle/>
              <a:p>
                <a:pPr>
                  <a:defRPr sz="12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Pubs!$B$232:$D$232</c:f>
              <c:strCache>
                <c:ptCount val="3"/>
                <c:pt idx="0">
                  <c:v>All Londoners</c:v>
                </c:pt>
                <c:pt idx="1">
                  <c:v>Don't drink alcohol</c:v>
                </c:pt>
                <c:pt idx="2">
                  <c:v>Drink alcohol</c:v>
                </c:pt>
              </c:strCache>
            </c:strRef>
          </c:cat>
          <c:val>
            <c:numRef>
              <c:f>Pubs!$B$233:$D$233</c:f>
              <c:numCache>
                <c:formatCode>0%</c:formatCode>
                <c:ptCount val="3"/>
                <c:pt idx="0">
                  <c:v>0.1157</c:v>
                </c:pt>
                <c:pt idx="1">
                  <c:v>0.1605</c:v>
                </c:pt>
                <c:pt idx="2">
                  <c:v>7.2700000000000001E-2</c:v>
                </c:pt>
              </c:numCache>
            </c:numRef>
          </c:val>
          <c:extLst>
            <c:ext xmlns:c16="http://schemas.microsoft.com/office/drawing/2014/chart" uri="{C3380CC4-5D6E-409C-BE32-E72D297353CC}">
              <c16:uniqueId val="{00000000-61FE-4508-9A32-FB5EC91803C3}"/>
            </c:ext>
          </c:extLst>
        </c:ser>
        <c:ser>
          <c:idx val="0"/>
          <c:order val="1"/>
          <c:tx>
            <c:strRef>
              <c:f>Pubs!$A$234</c:f>
              <c:strCache>
                <c:ptCount val="1"/>
                <c:pt idx="0">
                  <c:v>Neither a positive or negative thing</c:v>
                </c:pt>
              </c:strCache>
            </c:strRef>
          </c:tx>
          <c:spPr>
            <a:solidFill>
              <a:schemeClr val="accent2">
                <a:lumMod val="40000"/>
                <a:lumOff val="60000"/>
              </a:schemeClr>
            </a:solidFill>
            <a:ln>
              <a:noFill/>
            </a:ln>
            <a:effectLst/>
          </c:spPr>
          <c:invertIfNegative val="0"/>
          <c:dLbls>
            <c:spPr>
              <a:noFill/>
              <a:ln>
                <a:noFill/>
              </a:ln>
              <a:effectLst/>
            </c:spPr>
            <c:txPr>
              <a:bodyPr rot="0" spcFirstLastPara="1" vertOverflow="ellipsis" vert="horz" wrap="square" anchor="ctr" anchorCtr="1"/>
              <a:lstStyle/>
              <a:p>
                <a:pPr>
                  <a:defRPr sz="12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Pubs!$B$232:$D$232</c:f>
              <c:strCache>
                <c:ptCount val="3"/>
                <c:pt idx="0">
                  <c:v>All Londoners</c:v>
                </c:pt>
                <c:pt idx="1">
                  <c:v>Don't drink alcohol</c:v>
                </c:pt>
                <c:pt idx="2">
                  <c:v>Drink alcohol</c:v>
                </c:pt>
              </c:strCache>
            </c:strRef>
          </c:cat>
          <c:val>
            <c:numRef>
              <c:f>Pubs!$B$234:$D$234</c:f>
              <c:numCache>
                <c:formatCode>0%</c:formatCode>
                <c:ptCount val="3"/>
                <c:pt idx="0">
                  <c:v>0.26590000000000003</c:v>
                </c:pt>
                <c:pt idx="1">
                  <c:v>0.28770000000000001</c:v>
                </c:pt>
                <c:pt idx="2">
                  <c:v>0.25259999999999999</c:v>
                </c:pt>
              </c:numCache>
            </c:numRef>
          </c:val>
          <c:extLst>
            <c:ext xmlns:c16="http://schemas.microsoft.com/office/drawing/2014/chart" uri="{C3380CC4-5D6E-409C-BE32-E72D297353CC}">
              <c16:uniqueId val="{00000001-61FE-4508-9A32-FB5EC91803C3}"/>
            </c:ext>
          </c:extLst>
        </c:ser>
        <c:ser>
          <c:idx val="1"/>
          <c:order val="2"/>
          <c:tx>
            <c:strRef>
              <c:f>Pubs!$A$235</c:f>
              <c:strCache>
                <c:ptCount val="1"/>
                <c:pt idx="0">
                  <c:v>A negative thing</c:v>
                </c:pt>
              </c:strCache>
            </c:strRef>
          </c:tx>
          <c:spPr>
            <a:solidFill>
              <a:srgbClr val="EE266D"/>
            </a:solidFill>
            <a:ln>
              <a:noFill/>
            </a:ln>
            <a:effectLst/>
          </c:spPr>
          <c:invertIfNegative val="0"/>
          <c:dLbls>
            <c:spPr>
              <a:noFill/>
              <a:ln>
                <a:noFill/>
              </a:ln>
              <a:effectLst/>
            </c:spPr>
            <c:txPr>
              <a:bodyPr rot="0" spcFirstLastPara="1" vertOverflow="ellipsis" vert="horz" wrap="square" anchor="ctr" anchorCtr="1"/>
              <a:lstStyle/>
              <a:p>
                <a:pPr>
                  <a:defRPr sz="12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Pubs!$B$232:$D$232</c:f>
              <c:strCache>
                <c:ptCount val="3"/>
                <c:pt idx="0">
                  <c:v>All Londoners</c:v>
                </c:pt>
                <c:pt idx="1">
                  <c:v>Don't drink alcohol</c:v>
                </c:pt>
                <c:pt idx="2">
                  <c:v>Drink alcohol</c:v>
                </c:pt>
              </c:strCache>
            </c:strRef>
          </c:cat>
          <c:val>
            <c:numRef>
              <c:f>Pubs!$B$235:$D$235</c:f>
              <c:numCache>
                <c:formatCode>0%</c:formatCode>
                <c:ptCount val="3"/>
                <c:pt idx="0">
                  <c:v>0.50829999999999997</c:v>
                </c:pt>
                <c:pt idx="1">
                  <c:v>0.36280000000000001</c:v>
                </c:pt>
                <c:pt idx="2">
                  <c:v>0.6038</c:v>
                </c:pt>
              </c:numCache>
            </c:numRef>
          </c:val>
          <c:extLst>
            <c:ext xmlns:c16="http://schemas.microsoft.com/office/drawing/2014/chart" uri="{C3380CC4-5D6E-409C-BE32-E72D297353CC}">
              <c16:uniqueId val="{00000002-61FE-4508-9A32-FB5EC91803C3}"/>
            </c:ext>
          </c:extLst>
        </c:ser>
        <c:ser>
          <c:idx val="2"/>
          <c:order val="3"/>
          <c:tx>
            <c:strRef>
              <c:f>Pubs!$A$236</c:f>
              <c:strCache>
                <c:ptCount val="1"/>
                <c:pt idx="0">
                  <c:v>Don’t know</c:v>
                </c:pt>
              </c:strCache>
            </c:strRef>
          </c:tx>
          <c:spPr>
            <a:solidFill>
              <a:schemeClr val="bg1">
                <a:lumMod val="85000"/>
              </a:schemeClr>
            </a:solidFill>
            <a:ln>
              <a:noFill/>
            </a:ln>
            <a:effectLst/>
          </c:spPr>
          <c:invertIfNegative val="0"/>
          <c:dLbls>
            <c:spPr>
              <a:noFill/>
              <a:ln>
                <a:noFill/>
              </a:ln>
              <a:effectLst/>
            </c:spPr>
            <c:txPr>
              <a:bodyPr rot="0" spcFirstLastPara="1" vertOverflow="ellipsis" vert="horz" wrap="square" anchor="ctr" anchorCtr="1"/>
              <a:lstStyle/>
              <a:p>
                <a:pPr>
                  <a:defRPr sz="12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Pubs!$B$232:$D$232</c:f>
              <c:strCache>
                <c:ptCount val="3"/>
                <c:pt idx="0">
                  <c:v>All Londoners</c:v>
                </c:pt>
                <c:pt idx="1">
                  <c:v>Don't drink alcohol</c:v>
                </c:pt>
                <c:pt idx="2">
                  <c:v>Drink alcohol</c:v>
                </c:pt>
              </c:strCache>
            </c:strRef>
          </c:cat>
          <c:val>
            <c:numRef>
              <c:f>Pubs!$B$236:$D$236</c:f>
              <c:numCache>
                <c:formatCode>0%</c:formatCode>
                <c:ptCount val="3"/>
                <c:pt idx="0">
                  <c:v>0.1101</c:v>
                </c:pt>
                <c:pt idx="1">
                  <c:v>0.18890000000000001</c:v>
                </c:pt>
                <c:pt idx="2">
                  <c:v>7.0900000000000005E-2</c:v>
                </c:pt>
              </c:numCache>
            </c:numRef>
          </c:val>
          <c:extLst>
            <c:ext xmlns:c16="http://schemas.microsoft.com/office/drawing/2014/chart" uri="{C3380CC4-5D6E-409C-BE32-E72D297353CC}">
              <c16:uniqueId val="{00000003-61FE-4508-9A32-FB5EC91803C3}"/>
            </c:ext>
          </c:extLst>
        </c:ser>
        <c:dLbls>
          <c:showLegendKey val="0"/>
          <c:showVal val="1"/>
          <c:showCatName val="0"/>
          <c:showSerName val="0"/>
          <c:showPercent val="0"/>
          <c:showBubbleSize val="0"/>
        </c:dLbls>
        <c:gapWidth val="219"/>
        <c:overlap val="100"/>
        <c:axId val="773353384"/>
        <c:axId val="773353712"/>
      </c:barChart>
      <c:catAx>
        <c:axId val="773353384"/>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773353712"/>
        <c:crosses val="autoZero"/>
        <c:auto val="1"/>
        <c:lblAlgn val="ctr"/>
        <c:lblOffset val="100"/>
        <c:noMultiLvlLbl val="0"/>
      </c:catAx>
      <c:valAx>
        <c:axId val="773353712"/>
        <c:scaling>
          <c:orientation val="minMax"/>
        </c:scaling>
        <c:delete val="0"/>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77335338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solidFill>
      <a:schemeClr val="bg1"/>
    </a:solidFill>
    <a:ln w="9525" cap="flat" cmpd="sng" algn="ctr">
      <a:noFill/>
      <a:round/>
    </a:ln>
    <a:effectLst/>
  </c:spPr>
  <c:txPr>
    <a:bodyPr/>
    <a:lstStyle/>
    <a:p>
      <a:pPr>
        <a:defRPr sz="1200"/>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GB" u="sng" dirty="0"/>
              <a:t>Pub visiting</a:t>
            </a:r>
            <a:r>
              <a:rPr lang="en-GB" u="sng" baseline="0" dirty="0"/>
              <a:t> frequency</a:t>
            </a:r>
            <a:endParaRPr lang="en-GB" u="sng" dirty="0"/>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5.9592656268809205E-2"/>
          <c:y val="0.16817048288369985"/>
          <c:w val="0.91884717124981097"/>
          <c:h val="0.66078154609003859"/>
        </c:manualLayout>
      </c:layout>
      <c:barChart>
        <c:barDir val="col"/>
        <c:grouping val="clustered"/>
        <c:varyColors val="0"/>
        <c:ser>
          <c:idx val="0"/>
          <c:order val="0"/>
          <c:tx>
            <c:strRef>
              <c:f>'[How often visit Pub_ Combined at least once a month - General xtab.xlsx]All Data'!$A$6</c:f>
              <c:strCache>
                <c:ptCount val="1"/>
                <c:pt idx="0">
                  <c:v>At least once a month</c:v>
                </c:pt>
              </c:strCache>
            </c:strRef>
          </c:tx>
          <c:spPr>
            <a:solidFill>
              <a:srgbClr val="00AEEF"/>
            </a:solidFill>
            <a:ln>
              <a:noFill/>
            </a:ln>
            <a:effectLst/>
          </c:spPr>
          <c:invertIfNegative val="0"/>
          <c:dLbls>
            <c:dLbl>
              <c:idx val="9"/>
              <c:layout>
                <c:manualLayout>
                  <c:x val="-7.8400627205018353E-3"/>
                  <c:y val="-8.3124559272495081E-17"/>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59AF-4230-BED3-A21482A95702}"/>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'[How often visit Pub_ Combined at least once a month - General xtab.xlsx]All Data'!$C$4:$R$5</c:f>
              <c:strCache>
                <c:ptCount val="16"/>
                <c:pt idx="0">
                  <c:v>Male</c:v>
                </c:pt>
                <c:pt idx="1">
                  <c:v>Female</c:v>
                </c:pt>
                <c:pt idx="3">
                  <c:v>18-24</c:v>
                </c:pt>
                <c:pt idx="4">
                  <c:v>25-49</c:v>
                </c:pt>
                <c:pt idx="5">
                  <c:v>50-64</c:v>
                </c:pt>
                <c:pt idx="6">
                  <c:v>65+</c:v>
                </c:pt>
                <c:pt idx="8">
                  <c:v>ABC1</c:v>
                </c:pt>
                <c:pt idx="9">
                  <c:v>C2DE</c:v>
                </c:pt>
                <c:pt idx="11">
                  <c:v>White</c:v>
                </c:pt>
                <c:pt idx="12">
                  <c:v>Indian</c:v>
                </c:pt>
                <c:pt idx="13">
                  <c:v>Pakistani &amp; Bangladeshi</c:v>
                </c:pt>
                <c:pt idx="14">
                  <c:v>Black</c:v>
                </c:pt>
                <c:pt idx="15">
                  <c:v>Other and Mixed</c:v>
                </c:pt>
              </c:strCache>
              <c:extLst/>
            </c:strRef>
          </c:cat>
          <c:val>
            <c:numRef>
              <c:f>'[How often visit Pub_ Combined at least once a month - General xtab.xlsx]All Data'!$C$6:$R$6</c:f>
              <c:numCache>
                <c:formatCode>0%</c:formatCode>
                <c:ptCount val="16"/>
                <c:pt idx="0">
                  <c:v>0.53330265168930013</c:v>
                </c:pt>
                <c:pt idx="1">
                  <c:v>0.36816137503382079</c:v>
                </c:pt>
                <c:pt idx="3">
                  <c:v>0.61386473291864452</c:v>
                </c:pt>
                <c:pt idx="4">
                  <c:v>0.49033211295183488</c:v>
                </c:pt>
                <c:pt idx="5">
                  <c:v>0.38616560403233052</c:v>
                </c:pt>
                <c:pt idx="6">
                  <c:v>0.26768911011955893</c:v>
                </c:pt>
                <c:pt idx="8">
                  <c:v>0.55077352189553297</c:v>
                </c:pt>
                <c:pt idx="9">
                  <c:v>0.30234652137705798</c:v>
                </c:pt>
                <c:pt idx="11">
                  <c:v>0.52145205601201827</c:v>
                </c:pt>
                <c:pt idx="12">
                  <c:v>0.43675104277858923</c:v>
                </c:pt>
                <c:pt idx="13">
                  <c:v>0.15989375506779899</c:v>
                </c:pt>
                <c:pt idx="14">
                  <c:v>0.24748511660557621</c:v>
                </c:pt>
                <c:pt idx="15">
                  <c:v>0.45292714075375667</c:v>
                </c:pt>
              </c:numCache>
            </c:numRef>
          </c:val>
          <c:extLst>
            <c:ext xmlns:c16="http://schemas.microsoft.com/office/drawing/2014/chart" uri="{C3380CC4-5D6E-409C-BE32-E72D297353CC}">
              <c16:uniqueId val="{00000001-59AF-4230-BED3-A21482A95702}"/>
            </c:ext>
          </c:extLst>
        </c:ser>
        <c:ser>
          <c:idx val="2"/>
          <c:order val="2"/>
          <c:tx>
            <c:strRef>
              <c:f>'[How often visit Pub_ Combined at least once a month - General xtab.xlsx]All Data'!$A$8</c:f>
              <c:strCache>
                <c:ptCount val="1"/>
                <c:pt idx="0">
                  <c:v>Never</c:v>
                </c:pt>
              </c:strCache>
            </c:strRef>
          </c:tx>
          <c:spPr>
            <a:solidFill>
              <a:schemeClr val="bg1">
                <a:lumMod val="85000"/>
              </a:schemeClr>
            </a:solidFill>
            <a:ln>
              <a:noFill/>
            </a:ln>
            <a:effectLst/>
          </c:spPr>
          <c:invertIfNegative val="0"/>
          <c:dLbls>
            <c:dLbl>
              <c:idx val="9"/>
              <c:layout>
                <c:manualLayout>
                  <c:x val="9.8000784006272053E-3"/>
                  <c:y val="-4.5341192473361634E-3"/>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59AF-4230-BED3-A21482A95702}"/>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'[How often visit Pub_ Combined at least once a month - General xtab.xlsx]All Data'!$C$4:$R$5</c:f>
              <c:strCache>
                <c:ptCount val="16"/>
                <c:pt idx="0">
                  <c:v>Male</c:v>
                </c:pt>
                <c:pt idx="1">
                  <c:v>Female</c:v>
                </c:pt>
                <c:pt idx="3">
                  <c:v>18-24</c:v>
                </c:pt>
                <c:pt idx="4">
                  <c:v>25-49</c:v>
                </c:pt>
                <c:pt idx="5">
                  <c:v>50-64</c:v>
                </c:pt>
                <c:pt idx="6">
                  <c:v>65+</c:v>
                </c:pt>
                <c:pt idx="8">
                  <c:v>ABC1</c:v>
                </c:pt>
                <c:pt idx="9">
                  <c:v>C2DE</c:v>
                </c:pt>
                <c:pt idx="11">
                  <c:v>White</c:v>
                </c:pt>
                <c:pt idx="12">
                  <c:v>Indian</c:v>
                </c:pt>
                <c:pt idx="13">
                  <c:v>Pakistani &amp; Bangladeshi</c:v>
                </c:pt>
                <c:pt idx="14">
                  <c:v>Black</c:v>
                </c:pt>
                <c:pt idx="15">
                  <c:v>Other and Mixed</c:v>
                </c:pt>
              </c:strCache>
              <c:extLst/>
            </c:strRef>
          </c:cat>
          <c:val>
            <c:numRef>
              <c:f>'[How often visit Pub_ Combined at least once a month - General xtab.xlsx]All Data'!$C$8:$R$8</c:f>
              <c:numCache>
                <c:formatCode>0%</c:formatCode>
                <c:ptCount val="16"/>
                <c:pt idx="0">
                  <c:v>0.19187302760475999</c:v>
                </c:pt>
                <c:pt idx="1">
                  <c:v>0.28211820415814598</c:v>
                </c:pt>
                <c:pt idx="3">
                  <c:v>0.18436394694812169</c:v>
                </c:pt>
                <c:pt idx="4">
                  <c:v>0.2033664993386976</c:v>
                </c:pt>
                <c:pt idx="5">
                  <c:v>0.25088162179743922</c:v>
                </c:pt>
                <c:pt idx="6">
                  <c:v>0.38162804187519311</c:v>
                </c:pt>
                <c:pt idx="8">
                  <c:v>0.1779328290789067</c:v>
                </c:pt>
                <c:pt idx="9">
                  <c:v>0.32440529314709082</c:v>
                </c:pt>
                <c:pt idx="11">
                  <c:v>0.1748227190365968</c:v>
                </c:pt>
                <c:pt idx="12">
                  <c:v>0.2273516452522322</c:v>
                </c:pt>
                <c:pt idx="13">
                  <c:v>0.60944637648537736</c:v>
                </c:pt>
                <c:pt idx="14">
                  <c:v>0.35160716393397418</c:v>
                </c:pt>
                <c:pt idx="15">
                  <c:v>0.24769479258445579</c:v>
                </c:pt>
              </c:numCache>
            </c:numRef>
          </c:val>
          <c:extLst>
            <c:ext xmlns:c16="http://schemas.microsoft.com/office/drawing/2014/chart" uri="{C3380CC4-5D6E-409C-BE32-E72D297353CC}">
              <c16:uniqueId val="{00000003-59AF-4230-BED3-A21482A95702}"/>
            </c:ext>
          </c:extLst>
        </c:ser>
        <c:dLbls>
          <c:dLblPos val="outEnd"/>
          <c:showLegendKey val="0"/>
          <c:showVal val="1"/>
          <c:showCatName val="0"/>
          <c:showSerName val="0"/>
          <c:showPercent val="0"/>
          <c:showBubbleSize val="0"/>
        </c:dLbls>
        <c:gapWidth val="219"/>
        <c:overlap val="-27"/>
        <c:axId val="1083179904"/>
        <c:axId val="1083179248"/>
        <c:extLst>
          <c:ext xmlns:c15="http://schemas.microsoft.com/office/drawing/2012/chart" uri="{02D57815-91ED-43cb-92C2-25804820EDAC}">
            <c15:filteredBarSeries>
              <c15:ser>
                <c:idx val="1"/>
                <c:order val="1"/>
                <c:tx>
                  <c:strRef>
                    <c:extLst>
                      <c:ext uri="{02D57815-91ED-43cb-92C2-25804820EDAC}">
                        <c15:formulaRef>
                          <c15:sqref>'[How often visit Pub_ Combined at least once a month - General xtab.xlsx]All Data'!$A$7:$B$7</c15:sqref>
                        </c15:formulaRef>
                      </c:ext>
                    </c:extLst>
                    <c:strCache>
                      <c:ptCount val="2"/>
                      <c:pt idx="0">
                        <c:v>Less often than once a month</c:v>
                      </c:pt>
                      <c:pt idx="1">
                        <c:v>27%</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uri="{CE6537A1-D6FC-4f65-9D91-7224C49458BB}">
                      <c15:showLeaderLines val="1"/>
                      <c15:leaderLines>
                        <c:spPr>
                          <a:ln w="9525" cap="flat" cmpd="sng" algn="ctr">
                            <a:solidFill>
                              <a:schemeClr val="tx1">
                                <a:lumMod val="35000"/>
                                <a:lumOff val="65000"/>
                              </a:schemeClr>
                            </a:solidFill>
                            <a:round/>
                          </a:ln>
                          <a:effectLst/>
                        </c:spPr>
                      </c15:leaderLines>
                    </c:ext>
                  </c:extLst>
                </c:dLbls>
                <c:cat>
                  <c:strRef>
                    <c:extLst>
                      <c:ext uri="{02D57815-91ED-43cb-92C2-25804820EDAC}">
                        <c15:formulaRef>
                          <c15:sqref>'[How often visit Pub_ Combined at least once a month - General xtab.xlsx]All Data'!$C$4:$R$5</c15:sqref>
                        </c15:formulaRef>
                      </c:ext>
                    </c:extLst>
                    <c:strCache>
                      <c:ptCount val="16"/>
                      <c:pt idx="0">
                        <c:v>Male</c:v>
                      </c:pt>
                      <c:pt idx="1">
                        <c:v>Female</c:v>
                      </c:pt>
                      <c:pt idx="3">
                        <c:v>18-24</c:v>
                      </c:pt>
                      <c:pt idx="4">
                        <c:v>25-49</c:v>
                      </c:pt>
                      <c:pt idx="5">
                        <c:v>50-64</c:v>
                      </c:pt>
                      <c:pt idx="6">
                        <c:v>65+</c:v>
                      </c:pt>
                      <c:pt idx="8">
                        <c:v>ABC1</c:v>
                      </c:pt>
                      <c:pt idx="9">
                        <c:v>C2DE</c:v>
                      </c:pt>
                      <c:pt idx="11">
                        <c:v>White</c:v>
                      </c:pt>
                      <c:pt idx="12">
                        <c:v>Indian</c:v>
                      </c:pt>
                      <c:pt idx="13">
                        <c:v>Pakistani &amp; Bangladeshi</c:v>
                      </c:pt>
                      <c:pt idx="14">
                        <c:v>Black</c:v>
                      </c:pt>
                      <c:pt idx="15">
                        <c:v>Other and Mixed</c:v>
                      </c:pt>
                    </c:strCache>
                  </c:strRef>
                </c:cat>
                <c:val>
                  <c:numRef>
                    <c:extLst>
                      <c:ext uri="{02D57815-91ED-43cb-92C2-25804820EDAC}">
                        <c15:formulaRef>
                          <c15:sqref>'[How often visit Pub_ Combined at least once a month - General xtab.xlsx]All Data'!$C$7:$R$7</c15:sqref>
                        </c15:formulaRef>
                      </c:ext>
                    </c:extLst>
                    <c:numCache>
                      <c:formatCode>0%</c:formatCode>
                      <c:ptCount val="16"/>
                      <c:pt idx="0">
                        <c:v>0.2201959409847454</c:v>
                      </c:pt>
                      <c:pt idx="1">
                        <c:v>0.32243796859447549</c:v>
                      </c:pt>
                      <c:pt idx="3">
                        <c:v>0.1145154642409982</c:v>
                      </c:pt>
                      <c:pt idx="4">
                        <c:v>0.25378714336232222</c:v>
                      </c:pt>
                      <c:pt idx="5">
                        <c:v>0.34838284954145821</c:v>
                      </c:pt>
                      <c:pt idx="6">
                        <c:v>0.35068284800524802</c:v>
                      </c:pt>
                      <c:pt idx="8">
                        <c:v>0.25430759259538638</c:v>
                      </c:pt>
                      <c:pt idx="9">
                        <c:v>0.29853585026191981</c:v>
                      </c:pt>
                      <c:pt idx="11">
                        <c:v>0.28308538046470522</c:v>
                      </c:pt>
                      <c:pt idx="12">
                        <c:v>0.24125687501827381</c:v>
                      </c:pt>
                      <c:pt idx="13">
                        <c:v>0.1587800546698819</c:v>
                      </c:pt>
                      <c:pt idx="14">
                        <c:v>0.33726653421319031</c:v>
                      </c:pt>
                      <c:pt idx="15">
                        <c:v>0.25150803429860491</c:v>
                      </c:pt>
                    </c:numCache>
                  </c:numRef>
                </c:val>
                <c:extLst>
                  <c:ext xmlns:c16="http://schemas.microsoft.com/office/drawing/2014/chart" uri="{C3380CC4-5D6E-409C-BE32-E72D297353CC}">
                    <c16:uniqueId val="{00000004-59AF-4230-BED3-A21482A95702}"/>
                  </c:ext>
                </c:extLst>
              </c15:ser>
            </c15:filteredBarSeries>
            <c15:filteredBarSeries>
              <c15:ser>
                <c:idx val="3"/>
                <c:order val="3"/>
                <c:tx>
                  <c:strRef>
                    <c:extLst xmlns:c15="http://schemas.microsoft.com/office/drawing/2012/chart">
                      <c:ext xmlns:c15="http://schemas.microsoft.com/office/drawing/2012/chart" uri="{02D57815-91ED-43cb-92C2-25804820EDAC}">
                        <c15:formulaRef>
                          <c15:sqref>'[How often visit Pub_ Combined at least once a month - General xtab.xlsx]All Data'!$A$9:$B$9</c15:sqref>
                        </c15:formulaRef>
                      </c:ext>
                    </c:extLst>
                    <c:strCache>
                      <c:ptCount val="2"/>
                      <c:pt idx="0">
                        <c:v>Don’t know</c:v>
                      </c:pt>
                      <c:pt idx="1">
                        <c:v>4%</c:v>
                      </c:pt>
                    </c:strCache>
                  </c:strRef>
                </c:tx>
                <c:spPr>
                  <a:solidFill>
                    <a:schemeClr val="accent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extLst xmlns:c15="http://schemas.microsoft.com/office/drawing/2012/chart">
                      <c:ext xmlns:c15="http://schemas.microsoft.com/office/drawing/2012/chart" uri="{02D57815-91ED-43cb-92C2-25804820EDAC}">
                        <c15:formulaRef>
                          <c15:sqref>'[How often visit Pub_ Combined at least once a month - General xtab.xlsx]All Data'!$C$4:$R$5</c15:sqref>
                        </c15:formulaRef>
                      </c:ext>
                    </c:extLst>
                    <c:strCache>
                      <c:ptCount val="16"/>
                      <c:pt idx="0">
                        <c:v>Male</c:v>
                      </c:pt>
                      <c:pt idx="1">
                        <c:v>Female</c:v>
                      </c:pt>
                      <c:pt idx="3">
                        <c:v>18-24</c:v>
                      </c:pt>
                      <c:pt idx="4">
                        <c:v>25-49</c:v>
                      </c:pt>
                      <c:pt idx="5">
                        <c:v>50-64</c:v>
                      </c:pt>
                      <c:pt idx="6">
                        <c:v>65+</c:v>
                      </c:pt>
                      <c:pt idx="8">
                        <c:v>ABC1</c:v>
                      </c:pt>
                      <c:pt idx="9">
                        <c:v>C2DE</c:v>
                      </c:pt>
                      <c:pt idx="11">
                        <c:v>White</c:v>
                      </c:pt>
                      <c:pt idx="12">
                        <c:v>Indian</c:v>
                      </c:pt>
                      <c:pt idx="13">
                        <c:v>Pakistani &amp; Bangladeshi</c:v>
                      </c:pt>
                      <c:pt idx="14">
                        <c:v>Black</c:v>
                      </c:pt>
                      <c:pt idx="15">
                        <c:v>Other and Mixed</c:v>
                      </c:pt>
                    </c:strCache>
                  </c:strRef>
                </c:cat>
                <c:val>
                  <c:numRef>
                    <c:extLst xmlns:c15="http://schemas.microsoft.com/office/drawing/2012/chart">
                      <c:ext xmlns:c15="http://schemas.microsoft.com/office/drawing/2012/chart" uri="{02D57815-91ED-43cb-92C2-25804820EDAC}">
                        <c15:formulaRef>
                          <c15:sqref>'[How often visit Pub_ Combined at least once a month - General xtab.xlsx]All Data'!$C$9:$R$9</c15:sqref>
                        </c15:formulaRef>
                      </c:ext>
                    </c:extLst>
                    <c:numCache>
                      <c:formatCode>0%</c:formatCode>
                      <c:ptCount val="16"/>
                      <c:pt idx="0">
                        <c:v>5.4628379721194317E-2</c:v>
                      </c:pt>
                      <c:pt idx="1">
                        <c:v>2.7282452213557559E-2</c:v>
                      </c:pt>
                      <c:pt idx="3">
                        <c:v>8.7255855892235779E-2</c:v>
                      </c:pt>
                      <c:pt idx="4">
                        <c:v>5.2514244347145349E-2</c:v>
                      </c:pt>
                      <c:pt idx="5">
                        <c:v>1.45699246287721E-2</c:v>
                      </c:pt>
                      <c:pt idx="6">
                        <c:v>0</c:v>
                      </c:pt>
                      <c:pt idx="8">
                        <c:v>1.6986056430173899E-2</c:v>
                      </c:pt>
                      <c:pt idx="9">
                        <c:v>7.471233521393128E-2</c:v>
                      </c:pt>
                      <c:pt idx="11">
                        <c:v>2.063984448667976E-2</c:v>
                      </c:pt>
                      <c:pt idx="12">
                        <c:v>9.4640436950904669E-2</c:v>
                      </c:pt>
                      <c:pt idx="13">
                        <c:v>7.1879813776941859E-2</c:v>
                      </c:pt>
                      <c:pt idx="14">
                        <c:v>6.3641185247259188E-2</c:v>
                      </c:pt>
                      <c:pt idx="15">
                        <c:v>4.7870032363182408E-2</c:v>
                      </c:pt>
                    </c:numCache>
                  </c:numRef>
                </c:val>
                <c:extLst xmlns:c15="http://schemas.microsoft.com/office/drawing/2012/chart">
                  <c:ext xmlns:c16="http://schemas.microsoft.com/office/drawing/2014/chart" uri="{C3380CC4-5D6E-409C-BE32-E72D297353CC}">
                    <c16:uniqueId val="{00000005-59AF-4230-BED3-A21482A95702}"/>
                  </c:ext>
                </c:extLst>
              </c15:ser>
            </c15:filteredBarSeries>
          </c:ext>
        </c:extLst>
      </c:barChart>
      <c:catAx>
        <c:axId val="108317990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083179248"/>
        <c:crosses val="autoZero"/>
        <c:auto val="1"/>
        <c:lblAlgn val="ctr"/>
        <c:lblOffset val="100"/>
        <c:noMultiLvlLbl val="0"/>
      </c:catAx>
      <c:valAx>
        <c:axId val="1083179248"/>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08317990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solidFill>
      <a:schemeClr val="bg1"/>
    </a:solidFill>
    <a:ln w="9525" cap="flat" cmpd="sng" algn="ctr">
      <a:noFill/>
      <a:round/>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u="sng" dirty="0"/>
              <a:t>Frequency</a:t>
            </a:r>
            <a:r>
              <a:rPr lang="en-US" u="sng" baseline="0" dirty="0"/>
              <a:t> of visiting a pub</a:t>
            </a:r>
            <a:endParaRPr lang="en-US" u="sng" dirty="0"/>
          </a:p>
        </c:rich>
      </c:tx>
      <c:layout>
        <c:manualLayout>
          <c:xMode val="edge"/>
          <c:yMode val="edge"/>
          <c:x val="0.40362366388983983"/>
          <c:y val="2.9962508083720456E-2"/>
        </c:manualLayout>
      </c:layout>
      <c:overlay val="0"/>
      <c:spPr>
        <a:noFill/>
        <a:ln w="25400">
          <a:noFill/>
        </a:ln>
      </c:spPr>
    </c:title>
    <c:autoTitleDeleted val="0"/>
    <c:plotArea>
      <c:layout/>
      <c:barChart>
        <c:barDir val="col"/>
        <c:grouping val="clustered"/>
        <c:varyColors val="0"/>
        <c:ser>
          <c:idx val="1"/>
          <c:order val="0"/>
          <c:tx>
            <c:strRef>
              <c:f>'pubs 2'!$A$74</c:f>
              <c:strCache>
                <c:ptCount val="1"/>
                <c:pt idx="0">
                  <c:v>At least once a week</c:v>
                </c:pt>
              </c:strCache>
            </c:strRef>
          </c:tx>
          <c:spPr>
            <a:solidFill>
              <a:srgbClr val="EE266D"/>
            </a:solidFill>
          </c:spPr>
          <c:invertIfNegative val="0"/>
          <c:dPt>
            <c:idx val="3"/>
            <c:invertIfNegative val="0"/>
            <c:bubble3D val="0"/>
            <c:extLst>
              <c:ext xmlns:c16="http://schemas.microsoft.com/office/drawing/2014/chart" uri="{C3380CC4-5D6E-409C-BE32-E72D297353CC}">
                <c16:uniqueId val="{00000000-368F-4121-B2C5-725E452A1C36}"/>
              </c:ext>
            </c:extLst>
          </c:dPt>
          <c:dPt>
            <c:idx val="6"/>
            <c:invertIfNegative val="0"/>
            <c:bubble3D val="0"/>
            <c:extLst>
              <c:ext xmlns:c16="http://schemas.microsoft.com/office/drawing/2014/chart" uri="{C3380CC4-5D6E-409C-BE32-E72D297353CC}">
                <c16:uniqueId val="{00000001-368F-4121-B2C5-725E452A1C36}"/>
              </c:ext>
            </c:extLst>
          </c:dPt>
          <c:dLbls>
            <c:spPr>
              <a:noFill/>
              <a:ln w="25400">
                <a:noFill/>
              </a:ln>
            </c:spPr>
            <c:txPr>
              <a:bodyPr wrap="square" lIns="38100" tIns="19050" rIns="38100" bIns="19050" anchor="ctr" anchorCtr="0">
                <a:spAutoFit/>
              </a:bodyPr>
              <a:lstStyle/>
              <a:p>
                <a:pPr algn="ctr">
                  <a:defRPr lang="en-GB" sz="900" b="0" i="0" u="none" strike="noStrike" kern="1200" baseline="0">
                    <a:solidFill>
                      <a:schemeClr val="tx1">
                        <a:lumMod val="65000"/>
                        <a:lumOff val="3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'pubs 2'!$B$73:$G$73</c:f>
              <c:strCache>
                <c:ptCount val="6"/>
                <c:pt idx="0">
                  <c:v>All Londoners</c:v>
                </c:pt>
                <c:pt idx="1">
                  <c:v>Full time worker</c:v>
                </c:pt>
                <c:pt idx="2">
                  <c:v>Student</c:v>
                </c:pt>
                <c:pt idx="3">
                  <c:v>U25 full time worker</c:v>
                </c:pt>
                <c:pt idx="4">
                  <c:v>U25 full time student</c:v>
                </c:pt>
                <c:pt idx="5">
                  <c:v>U25</c:v>
                </c:pt>
              </c:strCache>
            </c:strRef>
          </c:cat>
          <c:val>
            <c:numRef>
              <c:f>'pubs 2'!$B$74:$G$74</c:f>
              <c:numCache>
                <c:formatCode>0%</c:formatCode>
                <c:ptCount val="6"/>
                <c:pt idx="0">
                  <c:v>0.21</c:v>
                </c:pt>
                <c:pt idx="1">
                  <c:v>0.28999999999999998</c:v>
                </c:pt>
                <c:pt idx="2">
                  <c:v>0.23</c:v>
                </c:pt>
                <c:pt idx="3">
                  <c:v>0.59</c:v>
                </c:pt>
                <c:pt idx="4">
                  <c:v>0.26</c:v>
                </c:pt>
                <c:pt idx="5">
                  <c:v>0.33</c:v>
                </c:pt>
              </c:numCache>
            </c:numRef>
          </c:val>
          <c:extLst>
            <c:ext xmlns:c16="http://schemas.microsoft.com/office/drawing/2014/chart" uri="{C3380CC4-5D6E-409C-BE32-E72D297353CC}">
              <c16:uniqueId val="{00000002-368F-4121-B2C5-725E452A1C36}"/>
            </c:ext>
          </c:extLst>
        </c:ser>
        <c:ser>
          <c:idx val="4"/>
          <c:order val="1"/>
          <c:tx>
            <c:strRef>
              <c:f>'pubs 2'!$A$75</c:f>
              <c:strCache>
                <c:ptCount val="1"/>
                <c:pt idx="0">
                  <c:v>Never</c:v>
                </c:pt>
              </c:strCache>
            </c:strRef>
          </c:tx>
          <c:spPr>
            <a:solidFill>
              <a:srgbClr val="00AEEF"/>
            </a:solidFill>
          </c:spPr>
          <c:invertIfNegative val="0"/>
          <c:dLbls>
            <c:spPr>
              <a:noFill/>
              <a:ln>
                <a:noFill/>
              </a:ln>
              <a:effectLst/>
            </c:spPr>
            <c:txPr>
              <a:bodyPr wrap="square" lIns="38100" tIns="19050" rIns="38100" bIns="19050" anchor="ctr" anchorCtr="0">
                <a:spAutoFit/>
              </a:bodyPr>
              <a:lstStyle/>
              <a:p>
                <a:pPr algn="ctr">
                  <a:defRPr lang="en-GB" sz="900" b="0" i="0" u="none" strike="noStrike" kern="1200" baseline="0">
                    <a:solidFill>
                      <a:schemeClr val="tx1">
                        <a:lumMod val="65000"/>
                        <a:lumOff val="3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'pubs 2'!$B$73:$G$73</c:f>
              <c:strCache>
                <c:ptCount val="6"/>
                <c:pt idx="0">
                  <c:v>All Londoners</c:v>
                </c:pt>
                <c:pt idx="1">
                  <c:v>Full time worker</c:v>
                </c:pt>
                <c:pt idx="2">
                  <c:v>Student</c:v>
                </c:pt>
                <c:pt idx="3">
                  <c:v>U25 full time worker</c:v>
                </c:pt>
                <c:pt idx="4">
                  <c:v>U25 full time student</c:v>
                </c:pt>
                <c:pt idx="5">
                  <c:v>U25</c:v>
                </c:pt>
              </c:strCache>
            </c:strRef>
          </c:cat>
          <c:val>
            <c:numRef>
              <c:f>'pubs 2'!$B$75:$G$75</c:f>
              <c:numCache>
                <c:formatCode>0%</c:formatCode>
                <c:ptCount val="6"/>
                <c:pt idx="0">
                  <c:v>0.24</c:v>
                </c:pt>
                <c:pt idx="1">
                  <c:v>0.16</c:v>
                </c:pt>
                <c:pt idx="2">
                  <c:v>0.22</c:v>
                </c:pt>
                <c:pt idx="3">
                  <c:v>0.04</c:v>
                </c:pt>
                <c:pt idx="4">
                  <c:v>0.25</c:v>
                </c:pt>
                <c:pt idx="5">
                  <c:v>0.18</c:v>
                </c:pt>
              </c:numCache>
            </c:numRef>
          </c:val>
          <c:extLst>
            <c:ext xmlns:c16="http://schemas.microsoft.com/office/drawing/2014/chart" uri="{C3380CC4-5D6E-409C-BE32-E72D297353CC}">
              <c16:uniqueId val="{00000003-368F-4121-B2C5-725E452A1C36}"/>
            </c:ext>
          </c:extLst>
        </c:ser>
        <c:dLbls>
          <c:showLegendKey val="0"/>
          <c:showVal val="0"/>
          <c:showCatName val="0"/>
          <c:showSerName val="0"/>
          <c:showPercent val="0"/>
          <c:showBubbleSize val="0"/>
        </c:dLbls>
        <c:gapWidth val="219"/>
        <c:overlap val="-27"/>
        <c:axId val="207823520"/>
        <c:axId val="1"/>
      </c:barChart>
      <c:catAx>
        <c:axId val="20782352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
        <c:crosses val="autoZero"/>
        <c:auto val="1"/>
        <c:lblAlgn val="ctr"/>
        <c:lblOffset val="100"/>
        <c:noMultiLvlLbl val="0"/>
      </c:catAx>
      <c:valAx>
        <c:axId val="1"/>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ln w="9525">
            <a:noFill/>
          </a:ln>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07823520"/>
        <c:crosses val="autoZero"/>
        <c:crossBetween val="between"/>
      </c:valAx>
      <c:spPr>
        <a:noFill/>
        <a:ln w="25400">
          <a:noFill/>
        </a:ln>
      </c:spPr>
    </c:plotArea>
    <c:legend>
      <c:legendPos val="b"/>
      <c:overlay val="0"/>
      <c:txPr>
        <a:bodyPr/>
        <a:lstStyle/>
        <a:p>
          <a:pPr algn="ctr">
            <a:defRPr lang="en-GB"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solidFill>
      <a:schemeClr val="bg1"/>
    </a:solidFill>
    <a:ln w="9525" cap="flat" cmpd="sng" algn="ctr">
      <a:noFill/>
      <a:round/>
    </a:ln>
    <a:effectLst/>
  </c:spPr>
  <c:txPr>
    <a:bodyPr/>
    <a:lstStyle/>
    <a:p>
      <a:pPr>
        <a:defRPr/>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vert="horz"/>
          <a:lstStyle/>
          <a:p>
            <a:pPr>
              <a:defRPr/>
            </a:pPr>
            <a:r>
              <a:rPr lang="en-US" sz="1400" b="0" u="sng" dirty="0"/>
              <a:t>Frequency of visiting a pub, by alcohol consumption</a:t>
            </a:r>
            <a:endParaRPr lang="en-GB" sz="1400" b="0" u="sng" dirty="0"/>
          </a:p>
        </c:rich>
      </c:tx>
      <c:layout>
        <c:manualLayout>
          <c:xMode val="edge"/>
          <c:yMode val="edge"/>
          <c:x val="0.31885123055270265"/>
          <c:y val="1.5808011237003428E-2"/>
        </c:manualLayout>
      </c:layout>
      <c:overlay val="0"/>
      <c:spPr>
        <a:noFill/>
        <a:ln w="25400">
          <a:noFill/>
        </a:ln>
      </c:spPr>
    </c:title>
    <c:autoTitleDeleted val="0"/>
    <c:plotArea>
      <c:layout/>
      <c:barChart>
        <c:barDir val="col"/>
        <c:grouping val="clustered"/>
        <c:varyColors val="0"/>
        <c:ser>
          <c:idx val="0"/>
          <c:order val="0"/>
          <c:tx>
            <c:strRef>
              <c:f>'pubs 2'!$B$151</c:f>
              <c:strCache>
                <c:ptCount val="1"/>
                <c:pt idx="0">
                  <c:v>Don't drink alcohol</c:v>
                </c:pt>
              </c:strCache>
            </c:strRef>
          </c:tx>
          <c:spPr>
            <a:solidFill>
              <a:srgbClr val="00B0F0"/>
            </a:solidFill>
            <a:ln w="25400">
              <a:noFill/>
            </a:ln>
          </c:spPr>
          <c:invertIfNegative val="0"/>
          <c:dPt>
            <c:idx val="3"/>
            <c:invertIfNegative val="0"/>
            <c:bubble3D val="0"/>
            <c:spPr>
              <a:solidFill>
                <a:srgbClr val="006386"/>
              </a:solidFill>
              <a:ln w="25400">
                <a:noFill/>
              </a:ln>
            </c:spPr>
            <c:extLst>
              <c:ext xmlns:c16="http://schemas.microsoft.com/office/drawing/2014/chart" uri="{C3380CC4-5D6E-409C-BE32-E72D297353CC}">
                <c16:uniqueId val="{00000001-B41D-4399-9BA1-F9681AF7D185}"/>
              </c:ext>
            </c:extLst>
          </c:dPt>
          <c:dPt>
            <c:idx val="6"/>
            <c:invertIfNegative val="0"/>
            <c:bubble3D val="0"/>
            <c:spPr>
              <a:solidFill>
                <a:srgbClr val="006386"/>
              </a:solidFill>
              <a:ln w="25400">
                <a:noFill/>
              </a:ln>
            </c:spPr>
            <c:extLst>
              <c:ext xmlns:c16="http://schemas.microsoft.com/office/drawing/2014/chart" uri="{C3380CC4-5D6E-409C-BE32-E72D297353CC}">
                <c16:uniqueId val="{00000003-B41D-4399-9BA1-F9681AF7D185}"/>
              </c:ext>
            </c:extLst>
          </c:dPt>
          <c:dLbls>
            <c:spPr>
              <a:noFill/>
              <a:ln w="25400">
                <a:noFill/>
              </a:ln>
            </c:spPr>
            <c:txPr>
              <a:bodyPr/>
              <a:lstStyle/>
              <a:p>
                <a:pPr algn="ctr">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'pubs 2'!$A$152:$A$161</c:f>
              <c:strCache>
                <c:ptCount val="10"/>
                <c:pt idx="0">
                  <c:v>Every day</c:v>
                </c:pt>
                <c:pt idx="1">
                  <c:v>2-3 times a week</c:v>
                </c:pt>
                <c:pt idx="2">
                  <c:v>Once a week</c:v>
                </c:pt>
                <c:pt idx="3">
                  <c:v>At least once a week</c:v>
                </c:pt>
                <c:pt idx="4">
                  <c:v>2-3 times a month</c:v>
                </c:pt>
                <c:pt idx="5">
                  <c:v>Once a month</c:v>
                </c:pt>
                <c:pt idx="6">
                  <c:v>At least once a month</c:v>
                </c:pt>
                <c:pt idx="7">
                  <c:v>Less often than once a month</c:v>
                </c:pt>
                <c:pt idx="8">
                  <c:v>Never</c:v>
                </c:pt>
                <c:pt idx="9">
                  <c:v>Don’t know</c:v>
                </c:pt>
              </c:strCache>
            </c:strRef>
          </c:cat>
          <c:val>
            <c:numRef>
              <c:f>'pubs 2'!$B$152:$B$161</c:f>
              <c:numCache>
                <c:formatCode>0%</c:formatCode>
                <c:ptCount val="10"/>
                <c:pt idx="0">
                  <c:v>1.29E-2</c:v>
                </c:pt>
                <c:pt idx="1">
                  <c:v>2.3E-2</c:v>
                </c:pt>
                <c:pt idx="2">
                  <c:v>3.3E-3</c:v>
                </c:pt>
                <c:pt idx="3">
                  <c:v>3.9199999999999999E-2</c:v>
                </c:pt>
                <c:pt idx="4">
                  <c:v>3.27E-2</c:v>
                </c:pt>
                <c:pt idx="5">
                  <c:v>6.6500000000000004E-2</c:v>
                </c:pt>
                <c:pt idx="6">
                  <c:v>0.13840000000000002</c:v>
                </c:pt>
                <c:pt idx="7">
                  <c:v>0.30259999999999998</c:v>
                </c:pt>
                <c:pt idx="8">
                  <c:v>0.46939999999999998</c:v>
                </c:pt>
                <c:pt idx="9">
                  <c:v>8.9700000000000002E-2</c:v>
                </c:pt>
              </c:numCache>
            </c:numRef>
          </c:val>
          <c:extLst>
            <c:ext xmlns:c16="http://schemas.microsoft.com/office/drawing/2014/chart" uri="{C3380CC4-5D6E-409C-BE32-E72D297353CC}">
              <c16:uniqueId val="{00000004-B41D-4399-9BA1-F9681AF7D185}"/>
            </c:ext>
          </c:extLst>
        </c:ser>
        <c:ser>
          <c:idx val="1"/>
          <c:order val="1"/>
          <c:tx>
            <c:strRef>
              <c:f>'pubs 2'!$C$151</c:f>
              <c:strCache>
                <c:ptCount val="1"/>
                <c:pt idx="0">
                  <c:v>Drink alcohol</c:v>
                </c:pt>
              </c:strCache>
            </c:strRef>
          </c:tx>
          <c:spPr>
            <a:solidFill>
              <a:srgbClr val="EE266D"/>
            </a:solidFill>
          </c:spPr>
          <c:invertIfNegative val="0"/>
          <c:dPt>
            <c:idx val="3"/>
            <c:invertIfNegative val="0"/>
            <c:bubble3D val="0"/>
            <c:spPr>
              <a:solidFill>
                <a:srgbClr val="9C0C3F"/>
              </a:solidFill>
            </c:spPr>
            <c:extLst>
              <c:ext xmlns:c16="http://schemas.microsoft.com/office/drawing/2014/chart" uri="{C3380CC4-5D6E-409C-BE32-E72D297353CC}">
                <c16:uniqueId val="{00000006-B41D-4399-9BA1-F9681AF7D185}"/>
              </c:ext>
            </c:extLst>
          </c:dPt>
          <c:dPt>
            <c:idx val="6"/>
            <c:invertIfNegative val="0"/>
            <c:bubble3D val="0"/>
            <c:spPr>
              <a:solidFill>
                <a:srgbClr val="9C0C3F"/>
              </a:solidFill>
            </c:spPr>
            <c:extLst>
              <c:ext xmlns:c16="http://schemas.microsoft.com/office/drawing/2014/chart" uri="{C3380CC4-5D6E-409C-BE32-E72D297353CC}">
                <c16:uniqueId val="{00000008-B41D-4399-9BA1-F9681AF7D185}"/>
              </c:ext>
            </c:extLst>
          </c:dPt>
          <c:dLbls>
            <c:spPr>
              <a:noFill/>
              <a:ln w="25400">
                <a:noFill/>
              </a:ln>
            </c:spPr>
            <c:txPr>
              <a:bodyPr/>
              <a:lstStyle/>
              <a:p>
                <a:pPr algn="ctr">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'pubs 2'!$A$152:$A$161</c:f>
              <c:strCache>
                <c:ptCount val="10"/>
                <c:pt idx="0">
                  <c:v>Every day</c:v>
                </c:pt>
                <c:pt idx="1">
                  <c:v>2-3 times a week</c:v>
                </c:pt>
                <c:pt idx="2">
                  <c:v>Once a week</c:v>
                </c:pt>
                <c:pt idx="3">
                  <c:v>At least once a week</c:v>
                </c:pt>
                <c:pt idx="4">
                  <c:v>2-3 times a month</c:v>
                </c:pt>
                <c:pt idx="5">
                  <c:v>Once a month</c:v>
                </c:pt>
                <c:pt idx="6">
                  <c:v>At least once a month</c:v>
                </c:pt>
                <c:pt idx="7">
                  <c:v>Less often than once a month</c:v>
                </c:pt>
                <c:pt idx="8">
                  <c:v>Never</c:v>
                </c:pt>
                <c:pt idx="9">
                  <c:v>Don’t know</c:v>
                </c:pt>
              </c:strCache>
            </c:strRef>
          </c:cat>
          <c:val>
            <c:numRef>
              <c:f>'pubs 2'!$C$152:$C$161</c:f>
              <c:numCache>
                <c:formatCode>0%</c:formatCode>
                <c:ptCount val="10"/>
                <c:pt idx="0">
                  <c:v>2.1999999999999999E-2</c:v>
                </c:pt>
                <c:pt idx="1">
                  <c:v>0.1031</c:v>
                </c:pt>
                <c:pt idx="2">
                  <c:v>0.1421</c:v>
                </c:pt>
                <c:pt idx="3">
                  <c:v>0.26719999999999999</c:v>
                </c:pt>
                <c:pt idx="4">
                  <c:v>0.1918</c:v>
                </c:pt>
                <c:pt idx="5">
                  <c:v>0.12570000000000001</c:v>
                </c:pt>
                <c:pt idx="6">
                  <c:v>0.5847</c:v>
                </c:pt>
                <c:pt idx="7">
                  <c:v>0.27889999999999998</c:v>
                </c:pt>
                <c:pt idx="8">
                  <c:v>0.1105</c:v>
                </c:pt>
                <c:pt idx="9">
                  <c:v>2.5999999999999999E-2</c:v>
                </c:pt>
              </c:numCache>
            </c:numRef>
          </c:val>
          <c:extLst>
            <c:ext xmlns:c16="http://schemas.microsoft.com/office/drawing/2014/chart" uri="{C3380CC4-5D6E-409C-BE32-E72D297353CC}">
              <c16:uniqueId val="{00000009-B41D-4399-9BA1-F9681AF7D185}"/>
            </c:ext>
          </c:extLst>
        </c:ser>
        <c:dLbls>
          <c:showLegendKey val="0"/>
          <c:showVal val="0"/>
          <c:showCatName val="0"/>
          <c:showSerName val="0"/>
          <c:showPercent val="0"/>
          <c:showBubbleSize val="0"/>
        </c:dLbls>
        <c:gapWidth val="219"/>
        <c:overlap val="-27"/>
        <c:axId val="207823520"/>
        <c:axId val="1"/>
      </c:barChart>
      <c:catAx>
        <c:axId val="20782352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vert="horz"/>
          <a:lstStyle/>
          <a:p>
            <a:pPr>
              <a:defRPr/>
            </a:pPr>
            <a:endParaRPr lang="en-US"/>
          </a:p>
        </c:txPr>
        <c:crossAx val="1"/>
        <c:crosses val="autoZero"/>
        <c:auto val="1"/>
        <c:lblAlgn val="ctr"/>
        <c:lblOffset val="100"/>
        <c:noMultiLvlLbl val="0"/>
      </c:catAx>
      <c:valAx>
        <c:axId val="1"/>
        <c:scaling>
          <c:orientation val="minMax"/>
          <c:max val="0.60000000000000009"/>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ln w="9525">
            <a:noFill/>
          </a:ln>
        </c:spPr>
        <c:txPr>
          <a:bodyPr rot="-60000000" vert="horz"/>
          <a:lstStyle/>
          <a:p>
            <a:pPr>
              <a:defRPr/>
            </a:pPr>
            <a:endParaRPr lang="en-US"/>
          </a:p>
        </c:txPr>
        <c:crossAx val="207823520"/>
        <c:crosses val="autoZero"/>
        <c:crossBetween val="between"/>
      </c:valAx>
      <c:spPr>
        <a:noFill/>
        <a:ln w="25400">
          <a:noFill/>
        </a:ln>
      </c:spPr>
    </c:plotArea>
    <c:legend>
      <c:legendPos val="b"/>
      <c:overlay val="0"/>
      <c:txPr>
        <a:bodyPr/>
        <a:lstStyle/>
        <a:p>
          <a:pPr algn="ctr">
            <a:defRPr/>
          </a:pPr>
          <a:endParaRPr lang="en-US"/>
        </a:p>
      </c:txPr>
    </c:legend>
    <c:plotVisOnly val="1"/>
    <c:dispBlanksAs val="gap"/>
    <c:showDLblsOverMax val="0"/>
  </c:chart>
  <c:spPr>
    <a:solidFill>
      <a:schemeClr val="bg1"/>
    </a:solidFill>
    <a:ln w="9525" cap="flat" cmpd="sng" algn="ctr">
      <a:noFill/>
      <a:round/>
    </a:ln>
    <a:effectLst/>
  </c:spPr>
  <c:txPr>
    <a:bodyPr/>
    <a:lstStyle/>
    <a:p>
      <a:pPr>
        <a:defRPr sz="1100"/>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u="sng" dirty="0"/>
              <a:t>Frequency of visiting a pub, by gross household income</a:t>
            </a:r>
          </a:p>
        </c:rich>
      </c:tx>
      <c:layout>
        <c:manualLayout>
          <c:xMode val="edge"/>
          <c:yMode val="edge"/>
          <c:x val="0.32175900566776977"/>
          <c:y val="1.9553296020672264E-2"/>
        </c:manualLayout>
      </c:layout>
      <c:overlay val="0"/>
      <c:spPr>
        <a:noFill/>
        <a:ln w="25400">
          <a:noFill/>
        </a:ln>
      </c:spPr>
    </c:title>
    <c:autoTitleDeleted val="0"/>
    <c:plotArea>
      <c:layout/>
      <c:barChart>
        <c:barDir val="col"/>
        <c:grouping val="clustered"/>
        <c:varyColors val="0"/>
        <c:ser>
          <c:idx val="1"/>
          <c:order val="0"/>
          <c:tx>
            <c:strRef>
              <c:f>'pubs 2'!$A$112</c:f>
              <c:strCache>
                <c:ptCount val="1"/>
                <c:pt idx="0">
                  <c:v>At least once a week</c:v>
                </c:pt>
              </c:strCache>
            </c:strRef>
          </c:tx>
          <c:spPr>
            <a:solidFill>
              <a:srgbClr val="EE266D"/>
            </a:solidFill>
          </c:spPr>
          <c:invertIfNegative val="0"/>
          <c:dPt>
            <c:idx val="3"/>
            <c:invertIfNegative val="0"/>
            <c:bubble3D val="0"/>
            <c:extLst>
              <c:ext xmlns:c16="http://schemas.microsoft.com/office/drawing/2014/chart" uri="{C3380CC4-5D6E-409C-BE32-E72D297353CC}">
                <c16:uniqueId val="{00000000-59A4-44D5-8098-CD216FDBC8FB}"/>
              </c:ext>
            </c:extLst>
          </c:dPt>
          <c:dPt>
            <c:idx val="6"/>
            <c:invertIfNegative val="0"/>
            <c:bubble3D val="0"/>
            <c:extLst>
              <c:ext xmlns:c16="http://schemas.microsoft.com/office/drawing/2014/chart" uri="{C3380CC4-5D6E-409C-BE32-E72D297353CC}">
                <c16:uniqueId val="{00000001-59A4-44D5-8098-CD216FDBC8FB}"/>
              </c:ext>
            </c:extLst>
          </c:dPt>
          <c:dLbls>
            <c:spPr>
              <a:noFill/>
              <a:ln w="25400">
                <a:noFill/>
              </a:ln>
            </c:spPr>
            <c:txPr>
              <a:bodyPr wrap="square" lIns="38100" tIns="19050" rIns="38100" bIns="19050" anchor="ctr" anchorCtr="0">
                <a:spAutoFit/>
              </a:bodyPr>
              <a:lstStyle/>
              <a:p>
                <a:pPr algn="ctr">
                  <a:defRPr lang="en-GB" sz="900" b="0" i="0" u="none" strike="noStrike" kern="1200" baseline="0">
                    <a:solidFill>
                      <a:schemeClr val="tx1">
                        <a:lumMod val="65000"/>
                        <a:lumOff val="3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'pubs 2'!$B$111:$F$111</c:f>
              <c:strCache>
                <c:ptCount val="5"/>
                <c:pt idx="0">
                  <c:v>All</c:v>
                </c:pt>
                <c:pt idx="1">
                  <c:v>less than £20k</c:v>
                </c:pt>
                <c:pt idx="2">
                  <c:v>£20-35k</c:v>
                </c:pt>
                <c:pt idx="3">
                  <c:v>£35-50k</c:v>
                </c:pt>
                <c:pt idx="4">
                  <c:v>More than £50k</c:v>
                </c:pt>
              </c:strCache>
            </c:strRef>
          </c:cat>
          <c:val>
            <c:numRef>
              <c:f>'pubs 2'!$B$112:$F$112</c:f>
              <c:numCache>
                <c:formatCode>0%</c:formatCode>
                <c:ptCount val="5"/>
                <c:pt idx="0">
                  <c:v>0.20544657998095969</c:v>
                </c:pt>
                <c:pt idx="1">
                  <c:v>7.5662861322063762E-2</c:v>
                </c:pt>
                <c:pt idx="2">
                  <c:v>0.2050148813059216</c:v>
                </c:pt>
                <c:pt idx="3">
                  <c:v>0.24151033817306281</c:v>
                </c:pt>
                <c:pt idx="4">
                  <c:v>0.31088920250113589</c:v>
                </c:pt>
              </c:numCache>
            </c:numRef>
          </c:val>
          <c:extLst>
            <c:ext xmlns:c16="http://schemas.microsoft.com/office/drawing/2014/chart" uri="{C3380CC4-5D6E-409C-BE32-E72D297353CC}">
              <c16:uniqueId val="{00000002-59A4-44D5-8098-CD216FDBC8FB}"/>
            </c:ext>
          </c:extLst>
        </c:ser>
        <c:ser>
          <c:idx val="4"/>
          <c:order val="1"/>
          <c:tx>
            <c:strRef>
              <c:f>'pubs 2'!$A$113</c:f>
              <c:strCache>
                <c:ptCount val="1"/>
                <c:pt idx="0">
                  <c:v>Never</c:v>
                </c:pt>
              </c:strCache>
            </c:strRef>
          </c:tx>
          <c:spPr>
            <a:solidFill>
              <a:srgbClr val="00AEEF"/>
            </a:solidFill>
          </c:spPr>
          <c:invertIfNegative val="0"/>
          <c:dLbls>
            <c:spPr>
              <a:noFill/>
              <a:ln>
                <a:noFill/>
              </a:ln>
              <a:effectLst/>
            </c:spPr>
            <c:txPr>
              <a:bodyPr wrap="square" lIns="38100" tIns="19050" rIns="38100" bIns="19050" anchor="ctr" anchorCtr="0">
                <a:spAutoFit/>
              </a:bodyPr>
              <a:lstStyle/>
              <a:p>
                <a:pPr algn="ctr">
                  <a:defRPr lang="en-GB" sz="900" b="0" i="0" u="none" strike="noStrike" kern="1200" baseline="0">
                    <a:solidFill>
                      <a:schemeClr val="tx1">
                        <a:lumMod val="65000"/>
                        <a:lumOff val="3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'pubs 2'!$B$111:$F$111</c:f>
              <c:strCache>
                <c:ptCount val="5"/>
                <c:pt idx="0">
                  <c:v>All</c:v>
                </c:pt>
                <c:pt idx="1">
                  <c:v>less than £20k</c:v>
                </c:pt>
                <c:pt idx="2">
                  <c:v>£20-35k</c:v>
                </c:pt>
                <c:pt idx="3">
                  <c:v>£35-50k</c:v>
                </c:pt>
                <c:pt idx="4">
                  <c:v>More than £50k</c:v>
                </c:pt>
              </c:strCache>
            </c:strRef>
          </c:cat>
          <c:val>
            <c:numRef>
              <c:f>'pubs 2'!$B$113:$F$113</c:f>
              <c:numCache>
                <c:formatCode>0%</c:formatCode>
                <c:ptCount val="5"/>
                <c:pt idx="0">
                  <c:v>0.23798842914100149</c:v>
                </c:pt>
                <c:pt idx="1">
                  <c:v>0.37515860705772081</c:v>
                </c:pt>
                <c:pt idx="2">
                  <c:v>0.25248705638168861</c:v>
                </c:pt>
                <c:pt idx="3">
                  <c:v>0.13413807579691289</c:v>
                </c:pt>
                <c:pt idx="4">
                  <c:v>0.14209708702606549</c:v>
                </c:pt>
              </c:numCache>
            </c:numRef>
          </c:val>
          <c:extLst>
            <c:ext xmlns:c16="http://schemas.microsoft.com/office/drawing/2014/chart" uri="{C3380CC4-5D6E-409C-BE32-E72D297353CC}">
              <c16:uniqueId val="{00000003-59A4-44D5-8098-CD216FDBC8FB}"/>
            </c:ext>
          </c:extLst>
        </c:ser>
        <c:dLbls>
          <c:showLegendKey val="0"/>
          <c:showVal val="0"/>
          <c:showCatName val="0"/>
          <c:showSerName val="0"/>
          <c:showPercent val="0"/>
          <c:showBubbleSize val="0"/>
        </c:dLbls>
        <c:gapWidth val="219"/>
        <c:overlap val="-27"/>
        <c:axId val="207823520"/>
        <c:axId val="1"/>
      </c:barChart>
      <c:catAx>
        <c:axId val="20782352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
        <c:crosses val="autoZero"/>
        <c:auto val="1"/>
        <c:lblAlgn val="ctr"/>
        <c:lblOffset val="100"/>
        <c:noMultiLvlLbl val="0"/>
      </c:catAx>
      <c:valAx>
        <c:axId val="1"/>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ln w="9525">
            <a:noFill/>
          </a:ln>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07823520"/>
        <c:crosses val="autoZero"/>
        <c:crossBetween val="between"/>
      </c:valAx>
      <c:spPr>
        <a:noFill/>
        <a:ln w="25400">
          <a:noFill/>
        </a:ln>
      </c:spPr>
    </c:plotArea>
    <c:legend>
      <c:legendPos val="b"/>
      <c:overlay val="0"/>
      <c:txPr>
        <a:bodyPr/>
        <a:lstStyle/>
        <a:p>
          <a:pPr algn="ctr">
            <a:defRPr lang="en-GB"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solidFill>
      <a:schemeClr val="bg1"/>
    </a:solidFill>
    <a:ln w="9525" cap="flat" cmpd="sng" algn="ctr">
      <a:noFill/>
      <a:round/>
    </a:ln>
    <a:effectLst/>
  </c:spPr>
  <c:txPr>
    <a:bodyPr/>
    <a:lstStyle/>
    <a:p>
      <a:pPr>
        <a:defRPr/>
      </a:pPr>
      <a:endParaRPr lang="en-US"/>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lgn="ctr">
              <a:defRPr sz="1400" b="0" i="0" u="none" strike="noStrike" kern="1200" spc="0" baseline="0">
                <a:solidFill>
                  <a:schemeClr val="tx1">
                    <a:lumMod val="65000"/>
                    <a:lumOff val="35000"/>
                  </a:schemeClr>
                </a:solidFill>
                <a:latin typeface="+mn-lt"/>
                <a:ea typeface="+mn-ea"/>
                <a:cs typeface="+mn-cs"/>
              </a:defRPr>
            </a:pPr>
            <a:r>
              <a:rPr lang="en-US" u="sng" dirty="0"/>
              <a:t>Frequency</a:t>
            </a:r>
            <a:r>
              <a:rPr lang="en-US" u="sng" baseline="0" dirty="0"/>
              <a:t> of visiting a pub, by inner/outer London</a:t>
            </a:r>
            <a:endParaRPr lang="en-US" u="sng" dirty="0"/>
          </a:p>
        </c:rich>
      </c:tx>
      <c:layout>
        <c:manualLayout>
          <c:xMode val="edge"/>
          <c:yMode val="edge"/>
          <c:x val="0.32175900566776977"/>
          <c:y val="2.5390581012093291E-2"/>
        </c:manualLayout>
      </c:layout>
      <c:overlay val="0"/>
      <c:spPr>
        <a:noFill/>
        <a:ln w="25400">
          <a:noFill/>
        </a:ln>
      </c:spPr>
    </c:title>
    <c:autoTitleDeleted val="0"/>
    <c:plotArea>
      <c:layout/>
      <c:barChart>
        <c:barDir val="col"/>
        <c:grouping val="clustered"/>
        <c:varyColors val="0"/>
        <c:ser>
          <c:idx val="0"/>
          <c:order val="0"/>
          <c:tx>
            <c:strRef>
              <c:f>'pubs 2'!$B$3</c:f>
              <c:strCache>
                <c:ptCount val="1"/>
                <c:pt idx="0">
                  <c:v>Inner London</c:v>
                </c:pt>
              </c:strCache>
            </c:strRef>
          </c:tx>
          <c:spPr>
            <a:solidFill>
              <a:srgbClr val="00B0F0"/>
            </a:solidFill>
            <a:ln w="25400">
              <a:noFill/>
            </a:ln>
          </c:spPr>
          <c:invertIfNegative val="0"/>
          <c:dPt>
            <c:idx val="3"/>
            <c:invertIfNegative val="0"/>
            <c:bubble3D val="0"/>
            <c:spPr>
              <a:solidFill>
                <a:srgbClr val="006386"/>
              </a:solidFill>
              <a:ln w="25400">
                <a:noFill/>
              </a:ln>
            </c:spPr>
            <c:extLst>
              <c:ext xmlns:c16="http://schemas.microsoft.com/office/drawing/2014/chart" uri="{C3380CC4-5D6E-409C-BE32-E72D297353CC}">
                <c16:uniqueId val="{00000001-1653-48B0-AE6B-62238CD0A356}"/>
              </c:ext>
            </c:extLst>
          </c:dPt>
          <c:dPt>
            <c:idx val="6"/>
            <c:invertIfNegative val="0"/>
            <c:bubble3D val="0"/>
            <c:spPr>
              <a:solidFill>
                <a:srgbClr val="006386"/>
              </a:solidFill>
              <a:ln w="25400">
                <a:noFill/>
              </a:ln>
            </c:spPr>
            <c:extLst>
              <c:ext xmlns:c16="http://schemas.microsoft.com/office/drawing/2014/chart" uri="{C3380CC4-5D6E-409C-BE32-E72D297353CC}">
                <c16:uniqueId val="{00000003-1653-48B0-AE6B-62238CD0A356}"/>
              </c:ext>
            </c:extLst>
          </c:dPt>
          <c:dLbls>
            <c:spPr>
              <a:noFill/>
              <a:ln w="25400">
                <a:noFill/>
              </a:ln>
            </c:spPr>
            <c:txPr>
              <a:bodyPr wrap="square" lIns="38100" tIns="19050" rIns="38100" bIns="19050" anchor="ctr" anchorCtr="0">
                <a:spAutoFit/>
              </a:bodyPr>
              <a:lstStyle/>
              <a:p>
                <a:pPr algn="ctr">
                  <a:defRPr lang="en-GB" sz="900" b="0" i="0" u="none" strike="noStrike" kern="1200" baseline="0">
                    <a:solidFill>
                      <a:schemeClr val="tx1">
                        <a:lumMod val="65000"/>
                        <a:lumOff val="3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'pubs 2'!$A$4:$A$13</c:f>
              <c:strCache>
                <c:ptCount val="10"/>
                <c:pt idx="0">
                  <c:v>Every day</c:v>
                </c:pt>
                <c:pt idx="1">
                  <c:v>2-3 times a week</c:v>
                </c:pt>
                <c:pt idx="2">
                  <c:v>Once a week</c:v>
                </c:pt>
                <c:pt idx="3">
                  <c:v>At least once a week</c:v>
                </c:pt>
                <c:pt idx="4">
                  <c:v>2-3 times a month</c:v>
                </c:pt>
                <c:pt idx="5">
                  <c:v>Once a month</c:v>
                </c:pt>
                <c:pt idx="6">
                  <c:v>At least once a month</c:v>
                </c:pt>
                <c:pt idx="7">
                  <c:v>Less often than once a month</c:v>
                </c:pt>
                <c:pt idx="8">
                  <c:v>Never</c:v>
                </c:pt>
                <c:pt idx="9">
                  <c:v>Don’t know</c:v>
                </c:pt>
              </c:strCache>
            </c:strRef>
          </c:cat>
          <c:val>
            <c:numRef>
              <c:f>'pubs 2'!$B$4:$B$13</c:f>
              <c:numCache>
                <c:formatCode>0%</c:formatCode>
                <c:ptCount val="10"/>
                <c:pt idx="0">
                  <c:v>2.3E-3</c:v>
                </c:pt>
                <c:pt idx="1">
                  <c:v>0.08</c:v>
                </c:pt>
                <c:pt idx="2">
                  <c:v>0.12859999999999999</c:v>
                </c:pt>
                <c:pt idx="3">
                  <c:v>0.21089999999999998</c:v>
                </c:pt>
                <c:pt idx="4">
                  <c:v>0.13689999999999999</c:v>
                </c:pt>
                <c:pt idx="5">
                  <c:v>0.11310000000000001</c:v>
                </c:pt>
                <c:pt idx="6">
                  <c:v>0.46089999999999998</c:v>
                </c:pt>
                <c:pt idx="7">
                  <c:v>0.252</c:v>
                </c:pt>
                <c:pt idx="8">
                  <c:v>0.2336</c:v>
                </c:pt>
                <c:pt idx="9">
                  <c:v>5.3399999999999996E-2</c:v>
                </c:pt>
              </c:numCache>
            </c:numRef>
          </c:val>
          <c:extLst>
            <c:ext xmlns:c16="http://schemas.microsoft.com/office/drawing/2014/chart" uri="{C3380CC4-5D6E-409C-BE32-E72D297353CC}">
              <c16:uniqueId val="{00000004-1653-48B0-AE6B-62238CD0A356}"/>
            </c:ext>
          </c:extLst>
        </c:ser>
        <c:ser>
          <c:idx val="1"/>
          <c:order val="1"/>
          <c:tx>
            <c:strRef>
              <c:f>'pubs 2'!$C$3</c:f>
              <c:strCache>
                <c:ptCount val="1"/>
                <c:pt idx="0">
                  <c:v>Outer London</c:v>
                </c:pt>
              </c:strCache>
            </c:strRef>
          </c:tx>
          <c:spPr>
            <a:solidFill>
              <a:srgbClr val="EE266D"/>
            </a:solidFill>
          </c:spPr>
          <c:invertIfNegative val="0"/>
          <c:dPt>
            <c:idx val="3"/>
            <c:invertIfNegative val="0"/>
            <c:bubble3D val="0"/>
            <c:spPr>
              <a:solidFill>
                <a:srgbClr val="9C0C3F"/>
              </a:solidFill>
            </c:spPr>
            <c:extLst>
              <c:ext xmlns:c16="http://schemas.microsoft.com/office/drawing/2014/chart" uri="{C3380CC4-5D6E-409C-BE32-E72D297353CC}">
                <c16:uniqueId val="{00000006-1653-48B0-AE6B-62238CD0A356}"/>
              </c:ext>
            </c:extLst>
          </c:dPt>
          <c:dPt>
            <c:idx val="6"/>
            <c:invertIfNegative val="0"/>
            <c:bubble3D val="0"/>
            <c:spPr>
              <a:solidFill>
                <a:srgbClr val="9C0C3F"/>
              </a:solidFill>
            </c:spPr>
            <c:extLst>
              <c:ext xmlns:c16="http://schemas.microsoft.com/office/drawing/2014/chart" uri="{C3380CC4-5D6E-409C-BE32-E72D297353CC}">
                <c16:uniqueId val="{00000008-1653-48B0-AE6B-62238CD0A356}"/>
              </c:ext>
            </c:extLst>
          </c:dPt>
          <c:dLbls>
            <c:spPr>
              <a:noFill/>
              <a:ln w="25400">
                <a:noFill/>
              </a:ln>
            </c:spPr>
            <c:txPr>
              <a:bodyPr wrap="square" lIns="38100" tIns="19050" rIns="38100" bIns="19050" anchor="ctr" anchorCtr="0">
                <a:spAutoFit/>
              </a:bodyPr>
              <a:lstStyle/>
              <a:p>
                <a:pPr algn="ctr">
                  <a:defRPr lang="en-GB" sz="900" b="0" i="0" u="none" strike="noStrike" kern="1200" baseline="0">
                    <a:solidFill>
                      <a:schemeClr val="tx1">
                        <a:lumMod val="65000"/>
                        <a:lumOff val="3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'pubs 2'!$A$4:$A$13</c:f>
              <c:strCache>
                <c:ptCount val="10"/>
                <c:pt idx="0">
                  <c:v>Every day</c:v>
                </c:pt>
                <c:pt idx="1">
                  <c:v>2-3 times a week</c:v>
                </c:pt>
                <c:pt idx="2">
                  <c:v>Once a week</c:v>
                </c:pt>
                <c:pt idx="3">
                  <c:v>At least once a week</c:v>
                </c:pt>
                <c:pt idx="4">
                  <c:v>2-3 times a month</c:v>
                </c:pt>
                <c:pt idx="5">
                  <c:v>Once a month</c:v>
                </c:pt>
                <c:pt idx="6">
                  <c:v>At least once a month</c:v>
                </c:pt>
                <c:pt idx="7">
                  <c:v>Less often than once a month</c:v>
                </c:pt>
                <c:pt idx="8">
                  <c:v>Never</c:v>
                </c:pt>
                <c:pt idx="9">
                  <c:v>Don’t know</c:v>
                </c:pt>
              </c:strCache>
            </c:strRef>
          </c:cat>
          <c:val>
            <c:numRef>
              <c:f>'pubs 2'!$C$4:$C$13</c:f>
              <c:numCache>
                <c:formatCode>0%</c:formatCode>
                <c:ptCount val="10"/>
                <c:pt idx="0">
                  <c:v>2.2599999999999999E-2</c:v>
                </c:pt>
                <c:pt idx="1">
                  <c:v>6.3E-2</c:v>
                </c:pt>
                <c:pt idx="2">
                  <c:v>6.0599999999999994E-2</c:v>
                </c:pt>
                <c:pt idx="3">
                  <c:v>0.1462</c:v>
                </c:pt>
                <c:pt idx="4">
                  <c:v>0.11699999999999999</c:v>
                </c:pt>
                <c:pt idx="5">
                  <c:v>0.1026</c:v>
                </c:pt>
                <c:pt idx="6">
                  <c:v>0.36580000000000001</c:v>
                </c:pt>
                <c:pt idx="7">
                  <c:v>0.31670000000000004</c:v>
                </c:pt>
                <c:pt idx="8">
                  <c:v>0.26649999999999996</c:v>
                </c:pt>
                <c:pt idx="9">
                  <c:v>5.0900000000000001E-2</c:v>
                </c:pt>
              </c:numCache>
            </c:numRef>
          </c:val>
          <c:extLst>
            <c:ext xmlns:c16="http://schemas.microsoft.com/office/drawing/2014/chart" uri="{C3380CC4-5D6E-409C-BE32-E72D297353CC}">
              <c16:uniqueId val="{00000009-1653-48B0-AE6B-62238CD0A356}"/>
            </c:ext>
          </c:extLst>
        </c:ser>
        <c:dLbls>
          <c:showLegendKey val="0"/>
          <c:showVal val="0"/>
          <c:showCatName val="0"/>
          <c:showSerName val="0"/>
          <c:showPercent val="0"/>
          <c:showBubbleSize val="0"/>
        </c:dLbls>
        <c:gapWidth val="219"/>
        <c:overlap val="-27"/>
        <c:axId val="207823520"/>
        <c:axId val="1"/>
      </c:barChart>
      <c:catAx>
        <c:axId val="20782352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
        <c:crosses val="autoZero"/>
        <c:auto val="1"/>
        <c:lblAlgn val="ctr"/>
        <c:lblOffset val="100"/>
        <c:noMultiLvlLbl val="0"/>
      </c:catAx>
      <c:valAx>
        <c:axId val="1"/>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ln w="9525">
            <a:noFill/>
          </a:ln>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07823520"/>
        <c:crosses val="autoZero"/>
        <c:crossBetween val="between"/>
      </c:valAx>
      <c:spPr>
        <a:noFill/>
        <a:ln w="25400">
          <a:noFill/>
        </a:ln>
      </c:spPr>
    </c:plotArea>
    <c:legend>
      <c:legendPos val="b"/>
      <c:overlay val="0"/>
      <c:txPr>
        <a:bodyPr/>
        <a:lstStyle/>
        <a:p>
          <a:pPr algn="ctr">
            <a:defRPr lang="en-GB"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solidFill>
      <a:schemeClr val="bg1"/>
    </a:solidFill>
    <a:ln w="9525" cap="flat" cmpd="sng" algn="ctr">
      <a:noFill/>
      <a:round/>
    </a:ln>
    <a:effectLst/>
  </c:spPr>
  <c:txPr>
    <a:bodyPr/>
    <a:lstStyle/>
    <a:p>
      <a:pPr>
        <a:defRPr/>
      </a:pPr>
      <a:endParaRPr lang="en-US"/>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GB" u="sng" dirty="0"/>
              <a:t>Main reasons you visit a pub</a:t>
            </a:r>
          </a:p>
          <a:p>
            <a:pPr>
              <a:defRPr/>
            </a:pPr>
            <a:r>
              <a:rPr lang="en-GB" sz="1050" dirty="0"/>
              <a:t>(of</a:t>
            </a:r>
            <a:r>
              <a:rPr lang="en-GB" sz="1050" baseline="0" dirty="0"/>
              <a:t> those who visit a pub)</a:t>
            </a:r>
            <a:endParaRPr lang="en-GB" sz="1050" dirty="0"/>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21569449199284871"/>
          <c:y val="0.12523894949093817"/>
          <c:w val="0.76162739168473503"/>
          <c:h val="0.80705360052471209"/>
        </c:manualLayout>
      </c:layout>
      <c:barChart>
        <c:barDir val="bar"/>
        <c:grouping val="clustered"/>
        <c:varyColors val="0"/>
        <c:ser>
          <c:idx val="0"/>
          <c:order val="0"/>
          <c:spPr>
            <a:solidFill>
              <a:srgbClr val="00AEEF"/>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Pubs!$A$46:$A$64</c:f>
              <c:strCache>
                <c:ptCount val="19"/>
                <c:pt idx="0">
                  <c:v>Other</c:v>
                </c:pt>
                <c:pt idx="1">
                  <c:v>None of the above</c:v>
                </c:pt>
                <c:pt idx="2">
                  <c:v>Don’t know</c:v>
                </c:pt>
                <c:pt idx="3">
                  <c:v>See live theatre or comedy</c:v>
                </c:pt>
                <c:pt idx="4">
                  <c:v>Use function rooms for community meetings</c:v>
                </c:pt>
                <c:pt idx="5">
                  <c:v>Meet new people</c:v>
                </c:pt>
                <c:pt idx="6">
                  <c:v>Play bar games</c:v>
                </c:pt>
                <c:pt idx="7">
                  <c:v>For work</c:v>
                </c:pt>
                <c:pt idx="8">
                  <c:v>Try new drinks</c:v>
                </c:pt>
                <c:pt idx="9">
                  <c:v>To drink alone</c:v>
                </c:pt>
                <c:pt idx="10">
                  <c:v>Because it’s cheap</c:v>
                </c:pt>
                <c:pt idx="11">
                  <c:v>See live music</c:v>
                </c:pt>
                <c:pt idx="12">
                  <c:v>Other social events (e.g. pub quizzes)</c:v>
                </c:pt>
                <c:pt idx="13">
                  <c:v>Watch sport</c:v>
                </c:pt>
                <c:pt idx="14">
                  <c:v>Socialise with family</c:v>
                </c:pt>
                <c:pt idx="15">
                  <c:v>Celebrate birthdays, leaving dos etc.</c:v>
                </c:pt>
                <c:pt idx="16">
                  <c:v>Socialise with work colleagues</c:v>
                </c:pt>
                <c:pt idx="17">
                  <c:v>Eat</c:v>
                </c:pt>
                <c:pt idx="18">
                  <c:v>Socialise with friends</c:v>
                </c:pt>
              </c:strCache>
            </c:strRef>
          </c:cat>
          <c:val>
            <c:numRef>
              <c:f>Pubs!$B$46:$B$64</c:f>
              <c:numCache>
                <c:formatCode>0%</c:formatCode>
                <c:ptCount val="19"/>
                <c:pt idx="0">
                  <c:v>2.3199999999999998E-2</c:v>
                </c:pt>
                <c:pt idx="1">
                  <c:v>2.4199999999999999E-2</c:v>
                </c:pt>
                <c:pt idx="2">
                  <c:v>3.1E-2</c:v>
                </c:pt>
                <c:pt idx="3">
                  <c:v>1.72E-2</c:v>
                </c:pt>
                <c:pt idx="4">
                  <c:v>1.8000000000000002E-2</c:v>
                </c:pt>
                <c:pt idx="5">
                  <c:v>2.4900000000000002E-2</c:v>
                </c:pt>
                <c:pt idx="6">
                  <c:v>2.9600000000000001E-2</c:v>
                </c:pt>
                <c:pt idx="7">
                  <c:v>3.3500000000000002E-2</c:v>
                </c:pt>
                <c:pt idx="8">
                  <c:v>3.6200000000000003E-2</c:v>
                </c:pt>
                <c:pt idx="9">
                  <c:v>4.2599999999999999E-2</c:v>
                </c:pt>
                <c:pt idx="10">
                  <c:v>4.7599999999999996E-2</c:v>
                </c:pt>
                <c:pt idx="11">
                  <c:v>5.2400000000000002E-2</c:v>
                </c:pt>
                <c:pt idx="12">
                  <c:v>5.4400000000000004E-2</c:v>
                </c:pt>
                <c:pt idx="13">
                  <c:v>0.15310000000000001</c:v>
                </c:pt>
                <c:pt idx="14">
                  <c:v>0.22469999999999998</c:v>
                </c:pt>
                <c:pt idx="15">
                  <c:v>0.23670000000000002</c:v>
                </c:pt>
                <c:pt idx="16">
                  <c:v>0.23780000000000001</c:v>
                </c:pt>
                <c:pt idx="17">
                  <c:v>0.26940000000000003</c:v>
                </c:pt>
                <c:pt idx="18">
                  <c:v>0.6774</c:v>
                </c:pt>
              </c:numCache>
            </c:numRef>
          </c:val>
          <c:extLst>
            <c:ext xmlns:c16="http://schemas.microsoft.com/office/drawing/2014/chart" uri="{C3380CC4-5D6E-409C-BE32-E72D297353CC}">
              <c16:uniqueId val="{00000000-3B9E-42D3-8AB8-B974CC4FF6CD}"/>
            </c:ext>
          </c:extLst>
        </c:ser>
        <c:dLbls>
          <c:dLblPos val="outEnd"/>
          <c:showLegendKey val="0"/>
          <c:showVal val="1"/>
          <c:showCatName val="0"/>
          <c:showSerName val="0"/>
          <c:showPercent val="0"/>
          <c:showBubbleSize val="0"/>
        </c:dLbls>
        <c:gapWidth val="182"/>
        <c:axId val="870580920"/>
        <c:axId val="870579280"/>
      </c:barChart>
      <c:catAx>
        <c:axId val="870580920"/>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870579280"/>
        <c:crosses val="autoZero"/>
        <c:auto val="1"/>
        <c:lblAlgn val="ctr"/>
        <c:lblOffset val="100"/>
        <c:noMultiLvlLbl val="0"/>
      </c:catAx>
      <c:valAx>
        <c:axId val="870579280"/>
        <c:scaling>
          <c:orientation val="minMax"/>
        </c:scaling>
        <c:delete val="0"/>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870580920"/>
        <c:crosses val="autoZero"/>
        <c:crossBetween val="between"/>
      </c:valAx>
      <c:spPr>
        <a:noFill/>
        <a:ln>
          <a:noFill/>
        </a:ln>
        <a:effectLst/>
      </c:spPr>
    </c:plotArea>
    <c:plotVisOnly val="1"/>
    <c:dispBlanksAs val="gap"/>
    <c:showDLblsOverMax val="0"/>
  </c:chart>
  <c:spPr>
    <a:solidFill>
      <a:schemeClr val="bg1"/>
    </a:solidFill>
    <a:ln w="9525" cap="flat" cmpd="sng" algn="ctr">
      <a:noFill/>
      <a:round/>
    </a:ln>
    <a:effectLst/>
  </c:spPr>
  <c:txPr>
    <a:bodyPr/>
    <a:lstStyle/>
    <a:p>
      <a:pPr>
        <a:defRPr/>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320" b="0" i="0" u="none" strike="noStrike" kern="1200" spc="0" baseline="0">
                <a:solidFill>
                  <a:schemeClr val="tx1">
                    <a:lumMod val="65000"/>
                    <a:lumOff val="35000"/>
                  </a:schemeClr>
                </a:solidFill>
                <a:latin typeface="+mn-lt"/>
                <a:ea typeface="+mn-ea"/>
                <a:cs typeface="+mn-cs"/>
              </a:defRPr>
            </a:pPr>
            <a:r>
              <a:rPr lang="en-GB" sz="1400" u="sng" dirty="0"/>
              <a:t>Main reasons you visit a pub</a:t>
            </a:r>
          </a:p>
          <a:p>
            <a:pPr>
              <a:defRPr/>
            </a:pPr>
            <a:r>
              <a:rPr lang="en-GB" dirty="0"/>
              <a:t>(of those who visit a pub)</a:t>
            </a:r>
          </a:p>
        </c:rich>
      </c:tx>
      <c:overlay val="0"/>
      <c:spPr>
        <a:noFill/>
        <a:ln>
          <a:noFill/>
        </a:ln>
        <a:effectLst/>
      </c:spPr>
      <c:txPr>
        <a:bodyPr rot="0" spcFirstLastPara="1" vertOverflow="ellipsis" vert="horz" wrap="square" anchor="ctr" anchorCtr="1"/>
        <a:lstStyle/>
        <a:p>
          <a:pPr>
            <a:defRPr sz="132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36018225739243553"/>
          <c:y val="0.13578418966376818"/>
          <c:w val="0.61203195427589951"/>
          <c:h val="0.80532466521135204"/>
        </c:manualLayout>
      </c:layout>
      <c:barChart>
        <c:barDir val="bar"/>
        <c:grouping val="clustered"/>
        <c:varyColors val="0"/>
        <c:ser>
          <c:idx val="0"/>
          <c:order val="0"/>
          <c:spPr>
            <a:solidFill>
              <a:srgbClr val="00AEEF"/>
            </a:solid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Pubs!$A$46:$A$64</c:f>
              <c:strCache>
                <c:ptCount val="19"/>
                <c:pt idx="0">
                  <c:v>Other</c:v>
                </c:pt>
                <c:pt idx="1">
                  <c:v>None of the above</c:v>
                </c:pt>
                <c:pt idx="2">
                  <c:v>Don’t know</c:v>
                </c:pt>
                <c:pt idx="3">
                  <c:v>See live theatre or comedy</c:v>
                </c:pt>
                <c:pt idx="4">
                  <c:v>Use function rooms for community meetings</c:v>
                </c:pt>
                <c:pt idx="5">
                  <c:v>Meet new people</c:v>
                </c:pt>
                <c:pt idx="6">
                  <c:v>Play bar games</c:v>
                </c:pt>
                <c:pt idx="7">
                  <c:v>For work</c:v>
                </c:pt>
                <c:pt idx="8">
                  <c:v>Try new drinks</c:v>
                </c:pt>
                <c:pt idx="9">
                  <c:v>To drink alone</c:v>
                </c:pt>
                <c:pt idx="10">
                  <c:v>Because it’s cheap</c:v>
                </c:pt>
                <c:pt idx="11">
                  <c:v>See live music</c:v>
                </c:pt>
                <c:pt idx="12">
                  <c:v>Other social events (e.g. pub quizzes)</c:v>
                </c:pt>
                <c:pt idx="13">
                  <c:v>Watch sport</c:v>
                </c:pt>
                <c:pt idx="14">
                  <c:v>Socialise with family</c:v>
                </c:pt>
                <c:pt idx="15">
                  <c:v>Celebrate birthdays, leaving dos etc.</c:v>
                </c:pt>
                <c:pt idx="16">
                  <c:v>Socialise with work colleagues</c:v>
                </c:pt>
                <c:pt idx="17">
                  <c:v>Eat</c:v>
                </c:pt>
                <c:pt idx="18">
                  <c:v>Socialise with friends</c:v>
                </c:pt>
              </c:strCache>
            </c:strRef>
          </c:cat>
          <c:val>
            <c:numRef>
              <c:f>Pubs!$B$46:$B$64</c:f>
              <c:numCache>
                <c:formatCode>0%</c:formatCode>
                <c:ptCount val="19"/>
                <c:pt idx="0">
                  <c:v>2.3199999999999998E-2</c:v>
                </c:pt>
                <c:pt idx="1">
                  <c:v>2.4199999999999999E-2</c:v>
                </c:pt>
                <c:pt idx="2">
                  <c:v>3.1E-2</c:v>
                </c:pt>
                <c:pt idx="3">
                  <c:v>1.72E-2</c:v>
                </c:pt>
                <c:pt idx="4">
                  <c:v>1.8000000000000002E-2</c:v>
                </c:pt>
                <c:pt idx="5">
                  <c:v>2.4900000000000002E-2</c:v>
                </c:pt>
                <c:pt idx="6">
                  <c:v>2.9600000000000001E-2</c:v>
                </c:pt>
                <c:pt idx="7">
                  <c:v>3.3500000000000002E-2</c:v>
                </c:pt>
                <c:pt idx="8">
                  <c:v>3.6200000000000003E-2</c:v>
                </c:pt>
                <c:pt idx="9">
                  <c:v>4.2599999999999999E-2</c:v>
                </c:pt>
                <c:pt idx="10">
                  <c:v>4.7599999999999996E-2</c:v>
                </c:pt>
                <c:pt idx="11">
                  <c:v>5.2400000000000002E-2</c:v>
                </c:pt>
                <c:pt idx="12">
                  <c:v>5.4400000000000004E-2</c:v>
                </c:pt>
                <c:pt idx="13">
                  <c:v>0.15310000000000001</c:v>
                </c:pt>
                <c:pt idx="14">
                  <c:v>0.22469999999999998</c:v>
                </c:pt>
                <c:pt idx="15">
                  <c:v>0.23670000000000002</c:v>
                </c:pt>
                <c:pt idx="16">
                  <c:v>0.23780000000000001</c:v>
                </c:pt>
                <c:pt idx="17">
                  <c:v>0.26940000000000003</c:v>
                </c:pt>
                <c:pt idx="18">
                  <c:v>0.6774</c:v>
                </c:pt>
              </c:numCache>
            </c:numRef>
          </c:val>
          <c:extLst>
            <c:ext xmlns:c16="http://schemas.microsoft.com/office/drawing/2014/chart" uri="{C3380CC4-5D6E-409C-BE32-E72D297353CC}">
              <c16:uniqueId val="{00000000-55EE-45A8-90BA-50EA4A397F80}"/>
            </c:ext>
          </c:extLst>
        </c:ser>
        <c:dLbls>
          <c:dLblPos val="outEnd"/>
          <c:showLegendKey val="0"/>
          <c:showVal val="1"/>
          <c:showCatName val="0"/>
          <c:showSerName val="0"/>
          <c:showPercent val="0"/>
          <c:showBubbleSize val="0"/>
        </c:dLbls>
        <c:gapWidth val="182"/>
        <c:axId val="870580920"/>
        <c:axId val="870579280"/>
      </c:barChart>
      <c:catAx>
        <c:axId val="870580920"/>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crossAx val="870579280"/>
        <c:crosses val="autoZero"/>
        <c:auto val="1"/>
        <c:lblAlgn val="ctr"/>
        <c:lblOffset val="100"/>
        <c:noMultiLvlLbl val="0"/>
      </c:catAx>
      <c:valAx>
        <c:axId val="870579280"/>
        <c:scaling>
          <c:orientation val="minMax"/>
          <c:max val="0.70000000000000007"/>
        </c:scaling>
        <c:delete val="0"/>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crossAx val="870580920"/>
        <c:crosses val="autoZero"/>
        <c:crossBetween val="between"/>
      </c:valAx>
      <c:spPr>
        <a:noFill/>
        <a:ln>
          <a:noFill/>
        </a:ln>
        <a:effectLst/>
      </c:spPr>
    </c:plotArea>
    <c:plotVisOnly val="1"/>
    <c:dispBlanksAs val="gap"/>
    <c:showDLblsOverMax val="0"/>
  </c:chart>
  <c:spPr>
    <a:solidFill>
      <a:schemeClr val="bg1"/>
    </a:solidFill>
    <a:ln w="9525" cap="flat" cmpd="sng" algn="ctr">
      <a:noFill/>
      <a:round/>
    </a:ln>
    <a:effectLst/>
  </c:spPr>
  <c:txPr>
    <a:bodyPr/>
    <a:lstStyle/>
    <a:p>
      <a:pPr>
        <a:defRPr sz="1100"/>
      </a:pPr>
      <a:endParaRPr lang="en-US"/>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GB" u="sng" dirty="0"/>
              <a:t>Main reasons you visit a pub</a:t>
            </a:r>
          </a:p>
          <a:p>
            <a:pPr>
              <a:defRPr sz="1400" b="0" i="0" u="none" strike="noStrike" kern="1200" spc="0" baseline="0">
                <a:solidFill>
                  <a:schemeClr val="tx1">
                    <a:lumMod val="65000"/>
                    <a:lumOff val="35000"/>
                  </a:schemeClr>
                </a:solidFill>
                <a:latin typeface="+mn-lt"/>
                <a:ea typeface="+mn-ea"/>
                <a:cs typeface="+mn-cs"/>
              </a:defRPr>
            </a:pPr>
            <a:r>
              <a:rPr lang="en-GB" sz="1050" dirty="0"/>
              <a:t>(of</a:t>
            </a:r>
            <a:r>
              <a:rPr lang="en-GB" sz="1050" baseline="0" dirty="0"/>
              <a:t> those who visit a pub)</a:t>
            </a:r>
            <a:endParaRPr lang="en-GB" sz="1050" dirty="0"/>
          </a:p>
        </c:rich>
      </c:tx>
      <c:overlay val="0"/>
      <c:spPr>
        <a:noFill/>
        <a:ln w="25400">
          <a:noFill/>
        </a:ln>
      </c:spPr>
    </c:title>
    <c:autoTitleDeleted val="0"/>
    <c:plotArea>
      <c:layout>
        <c:manualLayout>
          <c:layoutTarget val="inner"/>
          <c:xMode val="edge"/>
          <c:yMode val="edge"/>
          <c:x val="0.23846670327512942"/>
          <c:y val="0.11812205808879936"/>
          <c:w val="0.73726002443714922"/>
          <c:h val="0.82765094322711763"/>
        </c:manualLayout>
      </c:layout>
      <c:barChart>
        <c:barDir val="bar"/>
        <c:grouping val="clustered"/>
        <c:varyColors val="0"/>
        <c:ser>
          <c:idx val="0"/>
          <c:order val="0"/>
          <c:tx>
            <c:strRef>
              <c:f>'pubs 2'!$B$30</c:f>
              <c:strCache>
                <c:ptCount val="1"/>
                <c:pt idx="0">
                  <c:v>Not parent</c:v>
                </c:pt>
              </c:strCache>
            </c:strRef>
          </c:tx>
          <c:spPr>
            <a:solidFill>
              <a:srgbClr val="00AEEF"/>
            </a:solidFill>
            <a:ln w="25400">
              <a:noFill/>
            </a:ln>
          </c:spPr>
          <c:invertIfNegative val="0"/>
          <c:dLbls>
            <c:spPr>
              <a:noFill/>
              <a:ln>
                <a:noFill/>
              </a:ln>
              <a:effectLst/>
            </c:spPr>
            <c:txPr>
              <a:bodyPr wrap="square" lIns="38100" tIns="19050" rIns="38100" bIns="19050" anchor="ctr" anchorCtr="0">
                <a:spAutoFit/>
              </a:bodyPr>
              <a:lstStyle/>
              <a:p>
                <a:pPr algn="ctr">
                  <a:defRPr lang="en-GB" sz="900" b="0" i="0" u="none" strike="noStrike" kern="1200" baseline="0">
                    <a:solidFill>
                      <a:schemeClr val="tx1">
                        <a:lumMod val="65000"/>
                        <a:lumOff val="3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'pubs 2'!$A$31:$A$48</c:f>
              <c:strCache>
                <c:ptCount val="18"/>
                <c:pt idx="0">
                  <c:v>None of the above</c:v>
                </c:pt>
                <c:pt idx="1">
                  <c:v>Use function rooms for community meetings</c:v>
                </c:pt>
                <c:pt idx="2">
                  <c:v>Don’t know</c:v>
                </c:pt>
                <c:pt idx="3">
                  <c:v>Play bar games (e.g. pool, darts, board games etc.)</c:v>
                </c:pt>
                <c:pt idx="4">
                  <c:v>See live theatre or comedy</c:v>
                </c:pt>
                <c:pt idx="5">
                  <c:v>Meet new people</c:v>
                </c:pt>
                <c:pt idx="6">
                  <c:v>See live music</c:v>
                </c:pt>
                <c:pt idx="7">
                  <c:v>Because it’s cheap</c:v>
                </c:pt>
                <c:pt idx="8">
                  <c:v>Other social events (e.g. pub quizzes)</c:v>
                </c:pt>
                <c:pt idx="9">
                  <c:v>To drink alone</c:v>
                </c:pt>
                <c:pt idx="10">
                  <c:v>Try new drinks</c:v>
                </c:pt>
                <c:pt idx="11">
                  <c:v>For work</c:v>
                </c:pt>
                <c:pt idx="12">
                  <c:v>Watch sport</c:v>
                </c:pt>
                <c:pt idx="13">
                  <c:v>Socialise with work colleagues</c:v>
                </c:pt>
                <c:pt idx="14">
                  <c:v>Socialise with family</c:v>
                </c:pt>
                <c:pt idx="15">
                  <c:v>Celebrate birthdays, leaving dos etc.</c:v>
                </c:pt>
                <c:pt idx="16">
                  <c:v>Eat</c:v>
                </c:pt>
                <c:pt idx="17">
                  <c:v>Socialise with friends</c:v>
                </c:pt>
              </c:strCache>
            </c:strRef>
          </c:cat>
          <c:val>
            <c:numRef>
              <c:f>'pubs 2'!$B$31:$B$48</c:f>
              <c:numCache>
                <c:formatCode>0%</c:formatCode>
                <c:ptCount val="18"/>
                <c:pt idx="0">
                  <c:v>0.02</c:v>
                </c:pt>
                <c:pt idx="1">
                  <c:v>0.02</c:v>
                </c:pt>
                <c:pt idx="2">
                  <c:v>0.01</c:v>
                </c:pt>
                <c:pt idx="3">
                  <c:v>0.03</c:v>
                </c:pt>
                <c:pt idx="4">
                  <c:v>0.01</c:v>
                </c:pt>
                <c:pt idx="5">
                  <c:v>0.02</c:v>
                </c:pt>
                <c:pt idx="6">
                  <c:v>0.05</c:v>
                </c:pt>
                <c:pt idx="7">
                  <c:v>0.05</c:v>
                </c:pt>
                <c:pt idx="8">
                  <c:v>0.05</c:v>
                </c:pt>
                <c:pt idx="9">
                  <c:v>0.05</c:v>
                </c:pt>
                <c:pt idx="10">
                  <c:v>0.03</c:v>
                </c:pt>
                <c:pt idx="11">
                  <c:v>0.02</c:v>
                </c:pt>
                <c:pt idx="12">
                  <c:v>0.13</c:v>
                </c:pt>
                <c:pt idx="13">
                  <c:v>0.24</c:v>
                </c:pt>
                <c:pt idx="14">
                  <c:v>0.23</c:v>
                </c:pt>
                <c:pt idx="15">
                  <c:v>0.23</c:v>
                </c:pt>
                <c:pt idx="16">
                  <c:v>0.28000000000000003</c:v>
                </c:pt>
                <c:pt idx="17">
                  <c:v>0.73</c:v>
                </c:pt>
              </c:numCache>
            </c:numRef>
          </c:val>
          <c:extLst>
            <c:ext xmlns:c16="http://schemas.microsoft.com/office/drawing/2014/chart" uri="{C3380CC4-5D6E-409C-BE32-E72D297353CC}">
              <c16:uniqueId val="{00000000-F71A-42EE-BD56-AAD4F134A8AB}"/>
            </c:ext>
          </c:extLst>
        </c:ser>
        <c:ser>
          <c:idx val="1"/>
          <c:order val="1"/>
          <c:tx>
            <c:strRef>
              <c:f>'pubs 2'!$C$30</c:f>
              <c:strCache>
                <c:ptCount val="1"/>
                <c:pt idx="0">
                  <c:v>Parent</c:v>
                </c:pt>
              </c:strCache>
            </c:strRef>
          </c:tx>
          <c:spPr>
            <a:solidFill>
              <a:srgbClr val="EE266D"/>
            </a:solidFill>
          </c:spPr>
          <c:invertIfNegative val="0"/>
          <c:dLbls>
            <c:spPr>
              <a:noFill/>
              <a:ln>
                <a:noFill/>
              </a:ln>
              <a:effectLst/>
            </c:spPr>
            <c:txPr>
              <a:bodyPr wrap="square" lIns="38100" tIns="19050" rIns="38100" bIns="19050" anchor="ctr" anchorCtr="0">
                <a:spAutoFit/>
              </a:bodyPr>
              <a:lstStyle/>
              <a:p>
                <a:pPr algn="ctr">
                  <a:defRPr lang="en-GB" sz="900" b="0" i="0" u="none" strike="noStrike" kern="1200" baseline="0">
                    <a:solidFill>
                      <a:schemeClr val="tx1">
                        <a:lumMod val="65000"/>
                        <a:lumOff val="3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'pubs 2'!$A$31:$A$48</c:f>
              <c:strCache>
                <c:ptCount val="18"/>
                <c:pt idx="0">
                  <c:v>None of the above</c:v>
                </c:pt>
                <c:pt idx="1">
                  <c:v>Use function rooms for community meetings</c:v>
                </c:pt>
                <c:pt idx="2">
                  <c:v>Don’t know</c:v>
                </c:pt>
                <c:pt idx="3">
                  <c:v>Play bar games (e.g. pool, darts, board games etc.)</c:v>
                </c:pt>
                <c:pt idx="4">
                  <c:v>See live theatre or comedy</c:v>
                </c:pt>
                <c:pt idx="5">
                  <c:v>Meet new people</c:v>
                </c:pt>
                <c:pt idx="6">
                  <c:v>See live music</c:v>
                </c:pt>
                <c:pt idx="7">
                  <c:v>Because it’s cheap</c:v>
                </c:pt>
                <c:pt idx="8">
                  <c:v>Other social events (e.g. pub quizzes)</c:v>
                </c:pt>
                <c:pt idx="9">
                  <c:v>To drink alone</c:v>
                </c:pt>
                <c:pt idx="10">
                  <c:v>Try new drinks</c:v>
                </c:pt>
                <c:pt idx="11">
                  <c:v>For work</c:v>
                </c:pt>
                <c:pt idx="12">
                  <c:v>Watch sport</c:v>
                </c:pt>
                <c:pt idx="13">
                  <c:v>Socialise with work colleagues</c:v>
                </c:pt>
                <c:pt idx="14">
                  <c:v>Socialise with family</c:v>
                </c:pt>
                <c:pt idx="15">
                  <c:v>Celebrate birthdays, leaving dos etc.</c:v>
                </c:pt>
                <c:pt idx="16">
                  <c:v>Eat</c:v>
                </c:pt>
                <c:pt idx="17">
                  <c:v>Socialise with friends</c:v>
                </c:pt>
              </c:strCache>
            </c:strRef>
          </c:cat>
          <c:val>
            <c:numRef>
              <c:f>'pubs 2'!$C$31:$C$48</c:f>
              <c:numCache>
                <c:formatCode>0%</c:formatCode>
                <c:ptCount val="18"/>
                <c:pt idx="0">
                  <c:v>0</c:v>
                </c:pt>
                <c:pt idx="1">
                  <c:v>0.01</c:v>
                </c:pt>
                <c:pt idx="2">
                  <c:v>0.01</c:v>
                </c:pt>
                <c:pt idx="3">
                  <c:v>0.02</c:v>
                </c:pt>
                <c:pt idx="4">
                  <c:v>0.03</c:v>
                </c:pt>
                <c:pt idx="5">
                  <c:v>0.04</c:v>
                </c:pt>
                <c:pt idx="6">
                  <c:v>0.04</c:v>
                </c:pt>
                <c:pt idx="7">
                  <c:v>0.04</c:v>
                </c:pt>
                <c:pt idx="8">
                  <c:v>0.04</c:v>
                </c:pt>
                <c:pt idx="9">
                  <c:v>0.05</c:v>
                </c:pt>
                <c:pt idx="10">
                  <c:v>0.05</c:v>
                </c:pt>
                <c:pt idx="11">
                  <c:v>0.08</c:v>
                </c:pt>
                <c:pt idx="12">
                  <c:v>0.19</c:v>
                </c:pt>
                <c:pt idx="13">
                  <c:v>0.25</c:v>
                </c:pt>
                <c:pt idx="14">
                  <c:v>0.26</c:v>
                </c:pt>
                <c:pt idx="15">
                  <c:v>0.28999999999999998</c:v>
                </c:pt>
                <c:pt idx="16">
                  <c:v>0.3</c:v>
                </c:pt>
                <c:pt idx="17">
                  <c:v>0.61</c:v>
                </c:pt>
              </c:numCache>
            </c:numRef>
          </c:val>
          <c:extLst>
            <c:ext xmlns:c16="http://schemas.microsoft.com/office/drawing/2014/chart" uri="{C3380CC4-5D6E-409C-BE32-E72D297353CC}">
              <c16:uniqueId val="{00000001-F71A-42EE-BD56-AAD4F134A8AB}"/>
            </c:ext>
          </c:extLst>
        </c:ser>
        <c:dLbls>
          <c:dLblPos val="outEnd"/>
          <c:showLegendKey val="0"/>
          <c:showVal val="1"/>
          <c:showCatName val="0"/>
          <c:showSerName val="0"/>
          <c:showPercent val="0"/>
          <c:showBubbleSize val="0"/>
        </c:dLbls>
        <c:gapWidth val="182"/>
        <c:axId val="209837816"/>
        <c:axId val="1"/>
      </c:barChart>
      <c:catAx>
        <c:axId val="209837816"/>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
        <c:crosses val="autoZero"/>
        <c:auto val="1"/>
        <c:lblAlgn val="ctr"/>
        <c:lblOffset val="100"/>
        <c:noMultiLvlLbl val="0"/>
      </c:catAx>
      <c:valAx>
        <c:axId val="1"/>
        <c:scaling>
          <c:orientation val="minMax"/>
        </c:scaling>
        <c:delete val="0"/>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ln w="9525">
            <a:noFill/>
          </a:ln>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09837816"/>
        <c:crosses val="autoZero"/>
        <c:crossBetween val="between"/>
      </c:valAx>
      <c:spPr>
        <a:noFill/>
        <a:ln w="25400">
          <a:noFill/>
        </a:ln>
      </c:spPr>
    </c:plotArea>
    <c:legend>
      <c:legendPos val="r"/>
      <c:layout>
        <c:manualLayout>
          <c:xMode val="edge"/>
          <c:yMode val="edge"/>
          <c:x val="0.79762238959260523"/>
          <c:y val="0.41209846922152049"/>
          <c:w val="8.14277834835863E-2"/>
          <c:h val="0.18077789528063123"/>
        </c:manualLayout>
      </c:layout>
      <c:overlay val="0"/>
      <c:txPr>
        <a:bodyPr/>
        <a:lstStyle/>
        <a:p>
          <a:pPr algn="ctr">
            <a:defRPr lang="en-GB" sz="11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solidFill>
      <a:schemeClr val="bg1"/>
    </a:solidFill>
    <a:ln w="9525" cap="flat" cmpd="sng" algn="ctr">
      <a:noFill/>
      <a:round/>
    </a:ln>
    <a:effectLst/>
  </c:spPr>
  <c:txPr>
    <a:bodyPr/>
    <a:lstStyle/>
    <a:p>
      <a:pPr>
        <a:defRPr/>
      </a:pPr>
      <a:endParaRPr lang="en-US"/>
    </a:p>
  </c:txPr>
  <c:externalData r:id="rId1">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iagrams/_rels/data1.xml.rels><?xml version="1.0" encoding="UTF-8" standalone="yes"?>
<Relationships xmlns="http://schemas.openxmlformats.org/package/2006/relationships"><Relationship Id="rId8" Type="http://schemas.openxmlformats.org/officeDocument/2006/relationships/image" Target="../media/image10.svg"/><Relationship Id="rId3" Type="http://schemas.openxmlformats.org/officeDocument/2006/relationships/image" Target="../media/image5.png"/><Relationship Id="rId7" Type="http://schemas.openxmlformats.org/officeDocument/2006/relationships/image" Target="../media/image9.png"/><Relationship Id="rId2" Type="http://schemas.openxmlformats.org/officeDocument/2006/relationships/image" Target="../media/image4.svg"/><Relationship Id="rId1" Type="http://schemas.openxmlformats.org/officeDocument/2006/relationships/image" Target="../media/image3.png"/><Relationship Id="rId6" Type="http://schemas.openxmlformats.org/officeDocument/2006/relationships/image" Target="../media/image8.svg"/><Relationship Id="rId5" Type="http://schemas.openxmlformats.org/officeDocument/2006/relationships/image" Target="../media/image7.png"/><Relationship Id="rId4" Type="http://schemas.openxmlformats.org/officeDocument/2006/relationships/image" Target="../media/image6.svg"/></Relationships>
</file>

<file path=ppt/diagrams/_rels/drawing1.xml.rels><?xml version="1.0" encoding="UTF-8" standalone="yes"?>
<Relationships xmlns="http://schemas.openxmlformats.org/package/2006/relationships"><Relationship Id="rId8" Type="http://schemas.openxmlformats.org/officeDocument/2006/relationships/image" Target="../media/image10.svg"/><Relationship Id="rId3" Type="http://schemas.openxmlformats.org/officeDocument/2006/relationships/image" Target="../media/image5.png"/><Relationship Id="rId7" Type="http://schemas.openxmlformats.org/officeDocument/2006/relationships/image" Target="../media/image9.png"/><Relationship Id="rId2" Type="http://schemas.openxmlformats.org/officeDocument/2006/relationships/image" Target="../media/image4.svg"/><Relationship Id="rId1" Type="http://schemas.openxmlformats.org/officeDocument/2006/relationships/image" Target="../media/image3.png"/><Relationship Id="rId6" Type="http://schemas.openxmlformats.org/officeDocument/2006/relationships/image" Target="../media/image8.svg"/><Relationship Id="rId5" Type="http://schemas.openxmlformats.org/officeDocument/2006/relationships/image" Target="../media/image7.png"/><Relationship Id="rId4" Type="http://schemas.openxmlformats.org/officeDocument/2006/relationships/image" Target="../media/image6.svg"/></Relationships>
</file>

<file path=ppt/diagrams/colors1.xml><?xml version="1.0" encoding="utf-8"?>
<dgm:colorsDef xmlns:dgm="http://schemas.openxmlformats.org/drawingml/2006/diagram" xmlns:a="http://schemas.openxmlformats.org/drawingml/2006/main" uniqueId="urn:microsoft.com/office/officeart/2018/5/colors/Iconchunking_coloredtext_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bg1"/>
    </dgm:fillClrLst>
    <dgm:linClrLst meth="repeat">
      <a:schemeClr val="lt2">
        <a:alpha val="0"/>
      </a:schemeClr>
    </dgm:linClrLst>
    <dgm:effectClrLst/>
    <dgm:txLinClrLst/>
    <dgm:txFillClrLst meth="repeat">
      <a:schemeClr val="dk1"/>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dgm:fillClrLst>
    <dgm:linClrLst meth="repeat">
      <a:schemeClr val="lt2">
        <a:alpha val="0"/>
      </a:schemeClr>
    </dgm:linClrLst>
    <dgm:effectClrLst/>
    <dgm:txLinClrLst/>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dk2">
        <a:alpha val="0"/>
      </a:schemeClr>
    </dgm:fillClrLst>
    <dgm:linClrLst meth="repeat">
      <a:schemeClr val="dk2">
        <a:alpha val="0"/>
      </a:schemeClr>
    </dgm:linClrLst>
    <dgm:effectClrLst/>
    <dgm:txLinClrLst/>
    <dgm:txFillClrLst meth="repeat">
      <a:schemeClr val="dk2"/>
    </dgm:txFillClrLst>
    <dgm:txEffectClrLst/>
  </dgm:styleLbl>
</dgm:colorsDef>
</file>

<file path=ppt/diagrams/data1.xml><?xml version="1.0" encoding="utf-8"?>
<dgm:dataModel xmlns:dgm="http://schemas.openxmlformats.org/drawingml/2006/diagram" xmlns:a="http://schemas.openxmlformats.org/drawingml/2006/main">
  <dgm:ptLst>
    <dgm:pt modelId="{0439D3EE-D05D-411A-8D8A-FD13545BAB15}" type="doc">
      <dgm:prSet loTypeId="urn:microsoft.com/office/officeart/2018/2/layout/IconCircleList" loCatId="icon" qsTypeId="urn:microsoft.com/office/officeart/2005/8/quickstyle/simple1" qsCatId="simple" csTypeId="urn:microsoft.com/office/officeart/2018/5/colors/Iconchunking_coloredtext_accent0_3" csCatId="mainScheme" phldr="1"/>
      <dgm:spPr/>
      <dgm:t>
        <a:bodyPr/>
        <a:lstStyle/>
        <a:p>
          <a:endParaRPr lang="en-US"/>
        </a:p>
      </dgm:t>
    </dgm:pt>
    <dgm:pt modelId="{E9FEB5EF-B888-4FE9-A79E-3C94EA2FF1F9}">
      <dgm:prSet custT="1"/>
      <dgm:spPr/>
      <dgm:t>
        <a:bodyPr/>
        <a:lstStyle/>
        <a:p>
          <a:r>
            <a:rPr lang="en-GB" sz="1400" dirty="0"/>
            <a:t>This survey was carried out by YouGov for the GLA between 25</a:t>
          </a:r>
          <a:r>
            <a:rPr lang="en-GB" sz="1400" baseline="30000" dirty="0"/>
            <a:t>th</a:t>
          </a:r>
          <a:r>
            <a:rPr lang="en-GB" sz="1400" dirty="0"/>
            <a:t> – 28</a:t>
          </a:r>
          <a:r>
            <a:rPr lang="en-GB" sz="1400" baseline="30000" dirty="0"/>
            <a:t>th</a:t>
          </a:r>
          <a:r>
            <a:rPr lang="en-GB" sz="1400" dirty="0"/>
            <a:t> February 2019, with a response of 1,349 London residents aged 18+.</a:t>
          </a:r>
          <a:endParaRPr lang="en-US" sz="1400" dirty="0"/>
        </a:p>
      </dgm:t>
    </dgm:pt>
    <dgm:pt modelId="{E0DCB68D-39A0-4C4D-913B-F051721CEB9F}" type="parTrans" cxnId="{FB544AB0-768E-4CC4-9512-8627CC70E648}">
      <dgm:prSet/>
      <dgm:spPr/>
      <dgm:t>
        <a:bodyPr/>
        <a:lstStyle/>
        <a:p>
          <a:endParaRPr lang="en-US"/>
        </a:p>
      </dgm:t>
    </dgm:pt>
    <dgm:pt modelId="{FDFD5DDA-5CD3-4084-90E9-6ACF9B159188}" type="sibTrans" cxnId="{FB544AB0-768E-4CC4-9512-8627CC70E648}">
      <dgm:prSet/>
      <dgm:spPr/>
      <dgm:t>
        <a:bodyPr/>
        <a:lstStyle/>
        <a:p>
          <a:endParaRPr lang="en-US"/>
        </a:p>
      </dgm:t>
    </dgm:pt>
    <dgm:pt modelId="{701198FF-511D-4236-9F1B-A2327CA1570E}">
      <dgm:prSet custT="1"/>
      <dgm:spPr/>
      <dgm:t>
        <a:bodyPr/>
        <a:lstStyle/>
        <a:p>
          <a:r>
            <a:rPr lang="en-GB" sz="1400"/>
            <a:t>The figures have been weighted to be representative of all London adults. </a:t>
          </a:r>
          <a:endParaRPr lang="en-US" sz="1400"/>
        </a:p>
      </dgm:t>
    </dgm:pt>
    <dgm:pt modelId="{D7F13C13-7854-445D-8C9D-1A12DFFF5D6B}" type="parTrans" cxnId="{D468386E-2290-40FE-BF25-7967F3B8E6BC}">
      <dgm:prSet/>
      <dgm:spPr/>
      <dgm:t>
        <a:bodyPr/>
        <a:lstStyle/>
        <a:p>
          <a:endParaRPr lang="en-US"/>
        </a:p>
      </dgm:t>
    </dgm:pt>
    <dgm:pt modelId="{029A3CCA-B722-400F-9F11-2E762D333434}" type="sibTrans" cxnId="{D468386E-2290-40FE-BF25-7967F3B8E6BC}">
      <dgm:prSet/>
      <dgm:spPr/>
      <dgm:t>
        <a:bodyPr/>
        <a:lstStyle/>
        <a:p>
          <a:endParaRPr lang="en-US"/>
        </a:p>
      </dgm:t>
    </dgm:pt>
    <dgm:pt modelId="{4EB0B47B-437F-4901-B589-5513106D577A}">
      <dgm:prSet custT="1"/>
      <dgm:spPr/>
      <dgm:t>
        <a:bodyPr/>
        <a:lstStyle/>
        <a:p>
          <a:r>
            <a:rPr lang="en-GB" sz="1400"/>
            <a:t>Respondents completed the surveys online from an email link. </a:t>
          </a:r>
          <a:endParaRPr lang="en-US" sz="1400"/>
        </a:p>
      </dgm:t>
    </dgm:pt>
    <dgm:pt modelId="{BCEFBF6D-E477-4B3F-810B-9B6CF7EC7861}" type="parTrans" cxnId="{B5E11E3F-0CC8-4934-9005-8408A966F685}">
      <dgm:prSet/>
      <dgm:spPr/>
      <dgm:t>
        <a:bodyPr/>
        <a:lstStyle/>
        <a:p>
          <a:endParaRPr lang="en-US"/>
        </a:p>
      </dgm:t>
    </dgm:pt>
    <dgm:pt modelId="{04761CD9-63E4-4230-ADCF-7DD0D4A32F07}" type="sibTrans" cxnId="{B5E11E3F-0CC8-4934-9005-8408A966F685}">
      <dgm:prSet/>
      <dgm:spPr/>
      <dgm:t>
        <a:bodyPr/>
        <a:lstStyle/>
        <a:p>
          <a:endParaRPr lang="en-US"/>
        </a:p>
      </dgm:t>
    </dgm:pt>
    <dgm:pt modelId="{D7A2C47E-1088-4969-8B31-B693BE7ACCED}">
      <dgm:prSet/>
      <dgm:spPr/>
      <dgm:t>
        <a:bodyPr/>
        <a:lstStyle/>
        <a:p>
          <a:r>
            <a:rPr lang="en-GB" dirty="0"/>
            <a:t>Responses from the survey of Talk London members are highlighted as such. This survey was conducted between 28</a:t>
          </a:r>
          <a:r>
            <a:rPr lang="en-GB" baseline="30000" dirty="0"/>
            <a:t>th</a:t>
          </a:r>
          <a:r>
            <a:rPr lang="en-GB" dirty="0"/>
            <a:t> February 2019 – 28</a:t>
          </a:r>
          <a:r>
            <a:rPr lang="en-GB" baseline="30000" dirty="0"/>
            <a:t>th</a:t>
          </a:r>
          <a:r>
            <a:rPr lang="en-GB" dirty="0"/>
            <a:t> March 2019, with a response of 1,739 members. </a:t>
          </a:r>
        </a:p>
        <a:p>
          <a:r>
            <a:rPr lang="en-GB" dirty="0"/>
            <a:t>Note: results are </a:t>
          </a:r>
          <a:r>
            <a:rPr lang="en-GB" u="sng" dirty="0"/>
            <a:t>not</a:t>
          </a:r>
          <a:r>
            <a:rPr lang="en-GB" dirty="0"/>
            <a:t> representative of all London adults.</a:t>
          </a:r>
          <a:endParaRPr lang="en-US" dirty="0"/>
        </a:p>
      </dgm:t>
    </dgm:pt>
    <dgm:pt modelId="{E4C909B8-2E7F-4FB8-989D-039D989A8645}" type="parTrans" cxnId="{FF41C31E-B42F-4EBF-A344-B4B61A58841D}">
      <dgm:prSet/>
      <dgm:spPr/>
      <dgm:t>
        <a:bodyPr/>
        <a:lstStyle/>
        <a:p>
          <a:endParaRPr lang="en-US"/>
        </a:p>
      </dgm:t>
    </dgm:pt>
    <dgm:pt modelId="{D75597D2-82A1-4ED9-AA1B-DE2F11A4630C}" type="sibTrans" cxnId="{FF41C31E-B42F-4EBF-A344-B4B61A58841D}">
      <dgm:prSet/>
      <dgm:spPr/>
      <dgm:t>
        <a:bodyPr/>
        <a:lstStyle/>
        <a:p>
          <a:endParaRPr lang="en-US"/>
        </a:p>
      </dgm:t>
    </dgm:pt>
    <dgm:pt modelId="{CC73C726-E561-4A68-9BEC-42BD44F7363E}" type="pres">
      <dgm:prSet presAssocID="{0439D3EE-D05D-411A-8D8A-FD13545BAB15}" presName="root" presStyleCnt="0">
        <dgm:presLayoutVars>
          <dgm:dir/>
          <dgm:resizeHandles val="exact"/>
        </dgm:presLayoutVars>
      </dgm:prSet>
      <dgm:spPr/>
    </dgm:pt>
    <dgm:pt modelId="{0F73ED40-762A-4A79-BD2B-DAFCB34A1237}" type="pres">
      <dgm:prSet presAssocID="{0439D3EE-D05D-411A-8D8A-FD13545BAB15}" presName="container" presStyleCnt="0">
        <dgm:presLayoutVars>
          <dgm:dir/>
          <dgm:resizeHandles val="exact"/>
        </dgm:presLayoutVars>
      </dgm:prSet>
      <dgm:spPr/>
    </dgm:pt>
    <dgm:pt modelId="{B0A6C603-5841-4B06-B5CB-A6C257CBB652}" type="pres">
      <dgm:prSet presAssocID="{E9FEB5EF-B888-4FE9-A79E-3C94EA2FF1F9}" presName="compNode" presStyleCnt="0"/>
      <dgm:spPr/>
    </dgm:pt>
    <dgm:pt modelId="{25FCACC5-FDEB-4874-8111-6D85564BC97C}" type="pres">
      <dgm:prSet presAssocID="{E9FEB5EF-B888-4FE9-A79E-3C94EA2FF1F9}" presName="iconBgRect" presStyleLbl="bgShp" presStyleIdx="0" presStyleCnt="4"/>
      <dgm:spPr/>
    </dgm:pt>
    <dgm:pt modelId="{828ED1DB-3D42-48BA-9E1C-F6DC467B5BE9}" type="pres">
      <dgm:prSet presAssocID="{E9FEB5EF-B888-4FE9-A79E-3C94EA2FF1F9}" presName="iconRect" presStyleLbl="node1" presStyleIdx="0" presStyleCnt="4"/>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Checklist"/>
        </a:ext>
      </dgm:extLst>
    </dgm:pt>
    <dgm:pt modelId="{E6380396-57F6-4CE5-B8F7-7F1A4BD9E561}" type="pres">
      <dgm:prSet presAssocID="{E9FEB5EF-B888-4FE9-A79E-3C94EA2FF1F9}" presName="spaceRect" presStyleCnt="0"/>
      <dgm:spPr/>
    </dgm:pt>
    <dgm:pt modelId="{D4ED8968-40EB-468A-8C63-11D550BC62E2}" type="pres">
      <dgm:prSet presAssocID="{E9FEB5EF-B888-4FE9-A79E-3C94EA2FF1F9}" presName="textRect" presStyleLbl="revTx" presStyleIdx="0" presStyleCnt="4">
        <dgm:presLayoutVars>
          <dgm:chMax val="1"/>
          <dgm:chPref val="1"/>
        </dgm:presLayoutVars>
      </dgm:prSet>
      <dgm:spPr/>
    </dgm:pt>
    <dgm:pt modelId="{61A153AA-2531-4998-9697-9476C0E03492}" type="pres">
      <dgm:prSet presAssocID="{FDFD5DDA-5CD3-4084-90E9-6ACF9B159188}" presName="sibTrans" presStyleLbl="sibTrans2D1" presStyleIdx="0" presStyleCnt="0"/>
      <dgm:spPr/>
    </dgm:pt>
    <dgm:pt modelId="{8DD44AB4-D24B-45E8-AA36-6018D3DB5CAD}" type="pres">
      <dgm:prSet presAssocID="{701198FF-511D-4236-9F1B-A2327CA1570E}" presName="compNode" presStyleCnt="0"/>
      <dgm:spPr/>
    </dgm:pt>
    <dgm:pt modelId="{38812619-768F-402B-BDA1-FA250CF8745E}" type="pres">
      <dgm:prSet presAssocID="{701198FF-511D-4236-9F1B-A2327CA1570E}" presName="iconBgRect" presStyleLbl="bgShp" presStyleIdx="1" presStyleCnt="4"/>
      <dgm:spPr/>
    </dgm:pt>
    <dgm:pt modelId="{B778267C-BD31-4A2C-811F-6435333B5F74}" type="pres">
      <dgm:prSet presAssocID="{701198FF-511D-4236-9F1B-A2327CA1570E}" presName="iconRect" presStyleLbl="node1" presStyleIdx="1" presStyleCnt="4"/>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Braille"/>
        </a:ext>
      </dgm:extLst>
    </dgm:pt>
    <dgm:pt modelId="{27A25DB5-187D-4811-83AA-77B045B303B1}" type="pres">
      <dgm:prSet presAssocID="{701198FF-511D-4236-9F1B-A2327CA1570E}" presName="spaceRect" presStyleCnt="0"/>
      <dgm:spPr/>
    </dgm:pt>
    <dgm:pt modelId="{6FB29227-7B94-48E3-88AB-AFA1D73BA265}" type="pres">
      <dgm:prSet presAssocID="{701198FF-511D-4236-9F1B-A2327CA1570E}" presName="textRect" presStyleLbl="revTx" presStyleIdx="1" presStyleCnt="4">
        <dgm:presLayoutVars>
          <dgm:chMax val="1"/>
          <dgm:chPref val="1"/>
        </dgm:presLayoutVars>
      </dgm:prSet>
      <dgm:spPr/>
    </dgm:pt>
    <dgm:pt modelId="{EDF5E464-C220-4283-8CA8-DC1008A7F54B}" type="pres">
      <dgm:prSet presAssocID="{029A3CCA-B722-400F-9F11-2E762D333434}" presName="sibTrans" presStyleLbl="sibTrans2D1" presStyleIdx="0" presStyleCnt="0"/>
      <dgm:spPr/>
    </dgm:pt>
    <dgm:pt modelId="{7E543CD7-4854-4751-9EA9-6D43E9A65852}" type="pres">
      <dgm:prSet presAssocID="{4EB0B47B-437F-4901-B589-5513106D577A}" presName="compNode" presStyleCnt="0"/>
      <dgm:spPr/>
    </dgm:pt>
    <dgm:pt modelId="{A64E44BD-CE66-44FF-BEBA-EB36E77655B7}" type="pres">
      <dgm:prSet presAssocID="{4EB0B47B-437F-4901-B589-5513106D577A}" presName="iconBgRect" presStyleLbl="bgShp" presStyleIdx="2" presStyleCnt="4"/>
      <dgm:spPr/>
    </dgm:pt>
    <dgm:pt modelId="{816FD681-3FA3-432B-8A6D-3C34F8D0DDA1}" type="pres">
      <dgm:prSet presAssocID="{4EB0B47B-437F-4901-B589-5513106D577A}" presName="iconRect" presStyleLbl="node1" presStyleIdx="2" presStyleCnt="4"/>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Email"/>
        </a:ext>
      </dgm:extLst>
    </dgm:pt>
    <dgm:pt modelId="{23FBAFC3-460D-4844-A7E7-0AE4221369C5}" type="pres">
      <dgm:prSet presAssocID="{4EB0B47B-437F-4901-B589-5513106D577A}" presName="spaceRect" presStyleCnt="0"/>
      <dgm:spPr/>
    </dgm:pt>
    <dgm:pt modelId="{FC0A5029-B10F-44E1-B8DD-0F5CDA1BCB67}" type="pres">
      <dgm:prSet presAssocID="{4EB0B47B-437F-4901-B589-5513106D577A}" presName="textRect" presStyleLbl="revTx" presStyleIdx="2" presStyleCnt="4">
        <dgm:presLayoutVars>
          <dgm:chMax val="1"/>
          <dgm:chPref val="1"/>
        </dgm:presLayoutVars>
      </dgm:prSet>
      <dgm:spPr/>
    </dgm:pt>
    <dgm:pt modelId="{DD1BA22E-CD7D-4A94-8E94-84E0739E9880}" type="pres">
      <dgm:prSet presAssocID="{04761CD9-63E4-4230-ADCF-7DD0D4A32F07}" presName="sibTrans" presStyleLbl="sibTrans2D1" presStyleIdx="0" presStyleCnt="0"/>
      <dgm:spPr/>
    </dgm:pt>
    <dgm:pt modelId="{3942B936-1DFC-4385-A1EF-C6D7E4FADB82}" type="pres">
      <dgm:prSet presAssocID="{D7A2C47E-1088-4969-8B31-B693BE7ACCED}" presName="compNode" presStyleCnt="0"/>
      <dgm:spPr/>
    </dgm:pt>
    <dgm:pt modelId="{2AF82269-061D-4385-9846-9B6A30EEC67F}" type="pres">
      <dgm:prSet presAssocID="{D7A2C47E-1088-4969-8B31-B693BE7ACCED}" presName="iconBgRect" presStyleLbl="bgShp" presStyleIdx="3" presStyleCnt="4"/>
      <dgm:spPr/>
    </dgm:pt>
    <dgm:pt modelId="{C49BBAD2-1A93-4491-AC89-E9AD594499E0}" type="pres">
      <dgm:prSet presAssocID="{D7A2C47E-1088-4969-8B31-B693BE7ACCED}" presName="iconRect" presStyleLbl="node1" presStyleIdx="3" presStyleCnt="4"/>
      <dgm:spPr>
        <a:xfrm>
          <a:off x="5812681" y="2826074"/>
          <a:ext cx="774830" cy="774830"/>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2700" cap="flat" cmpd="sng" algn="ctr">
          <a:noFill/>
          <a:prstDash val="solid"/>
          <a:miter lim="800000"/>
        </a:ln>
        <a:effectLst/>
      </dgm:spPr>
      <dgm:extLst>
        <a:ext uri="{E40237B7-FDA0-4F09-8148-C483321AD2D9}">
          <dgm14:cNvPr xmlns:dgm14="http://schemas.microsoft.com/office/drawing/2010/diagram" id="0" name="" descr="Group"/>
        </a:ext>
      </dgm:extLst>
    </dgm:pt>
    <dgm:pt modelId="{9CD56252-F980-42F4-9C30-D481F791BE46}" type="pres">
      <dgm:prSet presAssocID="{D7A2C47E-1088-4969-8B31-B693BE7ACCED}" presName="spaceRect" presStyleCnt="0"/>
      <dgm:spPr/>
    </dgm:pt>
    <dgm:pt modelId="{1203978F-BC42-44DB-82D9-25E6536E2A15}" type="pres">
      <dgm:prSet presAssocID="{D7A2C47E-1088-4969-8B31-B693BE7ACCED}" presName="textRect" presStyleLbl="revTx" presStyleIdx="3" presStyleCnt="4">
        <dgm:presLayoutVars>
          <dgm:chMax val="1"/>
          <dgm:chPref val="1"/>
        </dgm:presLayoutVars>
      </dgm:prSet>
      <dgm:spPr/>
    </dgm:pt>
  </dgm:ptLst>
  <dgm:cxnLst>
    <dgm:cxn modelId="{DECA0F18-7F21-44C1-B55D-F36765F4B532}" type="presOf" srcId="{701198FF-511D-4236-9F1B-A2327CA1570E}" destId="{6FB29227-7B94-48E3-88AB-AFA1D73BA265}" srcOrd="0" destOrd="0" presId="urn:microsoft.com/office/officeart/2018/2/layout/IconCircleList"/>
    <dgm:cxn modelId="{FF41C31E-B42F-4EBF-A344-B4B61A58841D}" srcId="{0439D3EE-D05D-411A-8D8A-FD13545BAB15}" destId="{D7A2C47E-1088-4969-8B31-B693BE7ACCED}" srcOrd="3" destOrd="0" parTransId="{E4C909B8-2E7F-4FB8-989D-039D989A8645}" sibTransId="{D75597D2-82A1-4ED9-AA1B-DE2F11A4630C}"/>
    <dgm:cxn modelId="{EDBB7621-415C-4B75-A611-B15FD701FBE8}" type="presOf" srcId="{D7A2C47E-1088-4969-8B31-B693BE7ACCED}" destId="{1203978F-BC42-44DB-82D9-25E6536E2A15}" srcOrd="0" destOrd="0" presId="urn:microsoft.com/office/officeart/2018/2/layout/IconCircleList"/>
    <dgm:cxn modelId="{B5E11E3F-0CC8-4934-9005-8408A966F685}" srcId="{0439D3EE-D05D-411A-8D8A-FD13545BAB15}" destId="{4EB0B47B-437F-4901-B589-5513106D577A}" srcOrd="2" destOrd="0" parTransId="{BCEFBF6D-E477-4B3F-810B-9B6CF7EC7861}" sibTransId="{04761CD9-63E4-4230-ADCF-7DD0D4A32F07}"/>
    <dgm:cxn modelId="{28DCAA67-A3A6-4FF5-B469-2A1817CD74E1}" type="presOf" srcId="{04761CD9-63E4-4230-ADCF-7DD0D4A32F07}" destId="{DD1BA22E-CD7D-4A94-8E94-84E0739E9880}" srcOrd="0" destOrd="0" presId="urn:microsoft.com/office/officeart/2018/2/layout/IconCircleList"/>
    <dgm:cxn modelId="{D468386E-2290-40FE-BF25-7967F3B8E6BC}" srcId="{0439D3EE-D05D-411A-8D8A-FD13545BAB15}" destId="{701198FF-511D-4236-9F1B-A2327CA1570E}" srcOrd="1" destOrd="0" parTransId="{D7F13C13-7854-445D-8C9D-1A12DFFF5D6B}" sibTransId="{029A3CCA-B722-400F-9F11-2E762D333434}"/>
    <dgm:cxn modelId="{2AE8FE52-5350-426D-8709-83FCBC2F5833}" type="presOf" srcId="{0439D3EE-D05D-411A-8D8A-FD13545BAB15}" destId="{CC73C726-E561-4A68-9BEC-42BD44F7363E}" srcOrd="0" destOrd="0" presId="urn:microsoft.com/office/officeart/2018/2/layout/IconCircleList"/>
    <dgm:cxn modelId="{A3F6EB81-57A3-4750-B7AB-F639B73F31CE}" type="presOf" srcId="{E9FEB5EF-B888-4FE9-A79E-3C94EA2FF1F9}" destId="{D4ED8968-40EB-468A-8C63-11D550BC62E2}" srcOrd="0" destOrd="0" presId="urn:microsoft.com/office/officeart/2018/2/layout/IconCircleList"/>
    <dgm:cxn modelId="{FB544AB0-768E-4CC4-9512-8627CC70E648}" srcId="{0439D3EE-D05D-411A-8D8A-FD13545BAB15}" destId="{E9FEB5EF-B888-4FE9-A79E-3C94EA2FF1F9}" srcOrd="0" destOrd="0" parTransId="{E0DCB68D-39A0-4C4D-913B-F051721CEB9F}" sibTransId="{FDFD5DDA-5CD3-4084-90E9-6ACF9B159188}"/>
    <dgm:cxn modelId="{1C8DFEBF-9CEA-44BC-8A16-B1A69FA761F1}" type="presOf" srcId="{029A3CCA-B722-400F-9F11-2E762D333434}" destId="{EDF5E464-C220-4283-8CA8-DC1008A7F54B}" srcOrd="0" destOrd="0" presId="urn:microsoft.com/office/officeart/2018/2/layout/IconCircleList"/>
    <dgm:cxn modelId="{0993B6C7-CB0E-48FC-954D-1CE3FCDE39E8}" type="presOf" srcId="{FDFD5DDA-5CD3-4084-90E9-6ACF9B159188}" destId="{61A153AA-2531-4998-9697-9476C0E03492}" srcOrd="0" destOrd="0" presId="urn:microsoft.com/office/officeart/2018/2/layout/IconCircleList"/>
    <dgm:cxn modelId="{7CF503CB-882E-48BF-8920-6718BD3E4C93}" type="presOf" srcId="{4EB0B47B-437F-4901-B589-5513106D577A}" destId="{FC0A5029-B10F-44E1-B8DD-0F5CDA1BCB67}" srcOrd="0" destOrd="0" presId="urn:microsoft.com/office/officeart/2018/2/layout/IconCircleList"/>
    <dgm:cxn modelId="{61CC5058-6503-4673-A8AE-7F7E75E0E033}" type="presParOf" srcId="{CC73C726-E561-4A68-9BEC-42BD44F7363E}" destId="{0F73ED40-762A-4A79-BD2B-DAFCB34A1237}" srcOrd="0" destOrd="0" presId="urn:microsoft.com/office/officeart/2018/2/layout/IconCircleList"/>
    <dgm:cxn modelId="{305D6DF0-E535-434E-A3E9-2ECE71FFD799}" type="presParOf" srcId="{0F73ED40-762A-4A79-BD2B-DAFCB34A1237}" destId="{B0A6C603-5841-4B06-B5CB-A6C257CBB652}" srcOrd="0" destOrd="0" presId="urn:microsoft.com/office/officeart/2018/2/layout/IconCircleList"/>
    <dgm:cxn modelId="{E3B839B3-D670-4768-9585-4E0A8D311651}" type="presParOf" srcId="{B0A6C603-5841-4B06-B5CB-A6C257CBB652}" destId="{25FCACC5-FDEB-4874-8111-6D85564BC97C}" srcOrd="0" destOrd="0" presId="urn:microsoft.com/office/officeart/2018/2/layout/IconCircleList"/>
    <dgm:cxn modelId="{2F4AA0CA-4711-4DF8-940E-A1B4861F80E2}" type="presParOf" srcId="{B0A6C603-5841-4B06-B5CB-A6C257CBB652}" destId="{828ED1DB-3D42-48BA-9E1C-F6DC467B5BE9}" srcOrd="1" destOrd="0" presId="urn:microsoft.com/office/officeart/2018/2/layout/IconCircleList"/>
    <dgm:cxn modelId="{C5CB8B4C-F299-4678-9A36-FE26E8AE1314}" type="presParOf" srcId="{B0A6C603-5841-4B06-B5CB-A6C257CBB652}" destId="{E6380396-57F6-4CE5-B8F7-7F1A4BD9E561}" srcOrd="2" destOrd="0" presId="urn:microsoft.com/office/officeart/2018/2/layout/IconCircleList"/>
    <dgm:cxn modelId="{6A3B7715-5BA2-4CD5-BBE5-6D19CCC1584E}" type="presParOf" srcId="{B0A6C603-5841-4B06-B5CB-A6C257CBB652}" destId="{D4ED8968-40EB-468A-8C63-11D550BC62E2}" srcOrd="3" destOrd="0" presId="urn:microsoft.com/office/officeart/2018/2/layout/IconCircleList"/>
    <dgm:cxn modelId="{D29B7F75-7989-4A25-B893-6190035B1A4A}" type="presParOf" srcId="{0F73ED40-762A-4A79-BD2B-DAFCB34A1237}" destId="{61A153AA-2531-4998-9697-9476C0E03492}" srcOrd="1" destOrd="0" presId="urn:microsoft.com/office/officeart/2018/2/layout/IconCircleList"/>
    <dgm:cxn modelId="{56F4E22B-96F3-451B-832D-39506E8A6E0F}" type="presParOf" srcId="{0F73ED40-762A-4A79-BD2B-DAFCB34A1237}" destId="{8DD44AB4-D24B-45E8-AA36-6018D3DB5CAD}" srcOrd="2" destOrd="0" presId="urn:microsoft.com/office/officeart/2018/2/layout/IconCircleList"/>
    <dgm:cxn modelId="{40323BB9-049F-4A74-9EAE-3F7702D7CC63}" type="presParOf" srcId="{8DD44AB4-D24B-45E8-AA36-6018D3DB5CAD}" destId="{38812619-768F-402B-BDA1-FA250CF8745E}" srcOrd="0" destOrd="0" presId="urn:microsoft.com/office/officeart/2018/2/layout/IconCircleList"/>
    <dgm:cxn modelId="{44AD6728-134D-4201-AC39-919A443AE931}" type="presParOf" srcId="{8DD44AB4-D24B-45E8-AA36-6018D3DB5CAD}" destId="{B778267C-BD31-4A2C-811F-6435333B5F74}" srcOrd="1" destOrd="0" presId="urn:microsoft.com/office/officeart/2018/2/layout/IconCircleList"/>
    <dgm:cxn modelId="{80AD44AD-C39F-49B8-9CA3-C2EDDA195848}" type="presParOf" srcId="{8DD44AB4-D24B-45E8-AA36-6018D3DB5CAD}" destId="{27A25DB5-187D-4811-83AA-77B045B303B1}" srcOrd="2" destOrd="0" presId="urn:microsoft.com/office/officeart/2018/2/layout/IconCircleList"/>
    <dgm:cxn modelId="{4A5F71C9-B509-4A11-AE5C-E33BB1821BCA}" type="presParOf" srcId="{8DD44AB4-D24B-45E8-AA36-6018D3DB5CAD}" destId="{6FB29227-7B94-48E3-88AB-AFA1D73BA265}" srcOrd="3" destOrd="0" presId="urn:microsoft.com/office/officeart/2018/2/layout/IconCircleList"/>
    <dgm:cxn modelId="{FD4EBC47-6A0D-48BC-81A6-67D3511625F2}" type="presParOf" srcId="{0F73ED40-762A-4A79-BD2B-DAFCB34A1237}" destId="{EDF5E464-C220-4283-8CA8-DC1008A7F54B}" srcOrd="3" destOrd="0" presId="urn:microsoft.com/office/officeart/2018/2/layout/IconCircleList"/>
    <dgm:cxn modelId="{C36AEFB5-02C1-4779-BCFC-F80EF811FC0F}" type="presParOf" srcId="{0F73ED40-762A-4A79-BD2B-DAFCB34A1237}" destId="{7E543CD7-4854-4751-9EA9-6D43E9A65852}" srcOrd="4" destOrd="0" presId="urn:microsoft.com/office/officeart/2018/2/layout/IconCircleList"/>
    <dgm:cxn modelId="{431D397A-5C28-4436-8A5E-40EDD9D17336}" type="presParOf" srcId="{7E543CD7-4854-4751-9EA9-6D43E9A65852}" destId="{A64E44BD-CE66-44FF-BEBA-EB36E77655B7}" srcOrd="0" destOrd="0" presId="urn:microsoft.com/office/officeart/2018/2/layout/IconCircleList"/>
    <dgm:cxn modelId="{F15C5FEB-19FE-4093-B191-8B94BE155A7F}" type="presParOf" srcId="{7E543CD7-4854-4751-9EA9-6D43E9A65852}" destId="{816FD681-3FA3-432B-8A6D-3C34F8D0DDA1}" srcOrd="1" destOrd="0" presId="urn:microsoft.com/office/officeart/2018/2/layout/IconCircleList"/>
    <dgm:cxn modelId="{F10C4C56-D94C-48E4-9307-A461AEDBCB59}" type="presParOf" srcId="{7E543CD7-4854-4751-9EA9-6D43E9A65852}" destId="{23FBAFC3-460D-4844-A7E7-0AE4221369C5}" srcOrd="2" destOrd="0" presId="urn:microsoft.com/office/officeart/2018/2/layout/IconCircleList"/>
    <dgm:cxn modelId="{2087E5D8-FE16-4FCC-A3B2-8192C6837B67}" type="presParOf" srcId="{7E543CD7-4854-4751-9EA9-6D43E9A65852}" destId="{FC0A5029-B10F-44E1-B8DD-0F5CDA1BCB67}" srcOrd="3" destOrd="0" presId="urn:microsoft.com/office/officeart/2018/2/layout/IconCircleList"/>
    <dgm:cxn modelId="{FCE09264-6242-487B-94F2-CD8AFE8081F4}" type="presParOf" srcId="{0F73ED40-762A-4A79-BD2B-DAFCB34A1237}" destId="{DD1BA22E-CD7D-4A94-8E94-84E0739E9880}" srcOrd="5" destOrd="0" presId="urn:microsoft.com/office/officeart/2018/2/layout/IconCircleList"/>
    <dgm:cxn modelId="{2EBA0C72-E4E2-42EA-9DBF-F4480C4D82CA}" type="presParOf" srcId="{0F73ED40-762A-4A79-BD2B-DAFCB34A1237}" destId="{3942B936-1DFC-4385-A1EF-C6D7E4FADB82}" srcOrd="6" destOrd="0" presId="urn:microsoft.com/office/officeart/2018/2/layout/IconCircleList"/>
    <dgm:cxn modelId="{EC8F350F-CD24-4D73-B7D4-AE088EB945B1}" type="presParOf" srcId="{3942B936-1DFC-4385-A1EF-C6D7E4FADB82}" destId="{2AF82269-061D-4385-9846-9B6A30EEC67F}" srcOrd="0" destOrd="0" presId="urn:microsoft.com/office/officeart/2018/2/layout/IconCircleList"/>
    <dgm:cxn modelId="{7852935A-F50A-414A-B1E7-128AD0694E4A}" type="presParOf" srcId="{3942B936-1DFC-4385-A1EF-C6D7E4FADB82}" destId="{C49BBAD2-1A93-4491-AC89-E9AD594499E0}" srcOrd="1" destOrd="0" presId="urn:microsoft.com/office/officeart/2018/2/layout/IconCircleList"/>
    <dgm:cxn modelId="{952397E6-52BD-44A3-BBAD-5E4E9170DE54}" type="presParOf" srcId="{3942B936-1DFC-4385-A1EF-C6D7E4FADB82}" destId="{9CD56252-F980-42F4-9C30-D481F791BE46}" srcOrd="2" destOrd="0" presId="urn:microsoft.com/office/officeart/2018/2/layout/IconCircleList"/>
    <dgm:cxn modelId="{AE64FBFF-0599-486F-8CA6-80ED99F84699}" type="presParOf" srcId="{3942B936-1DFC-4385-A1EF-C6D7E4FADB82}" destId="{1203978F-BC42-44DB-82D9-25E6536E2A15}" srcOrd="3" destOrd="0" presId="urn:microsoft.com/office/officeart/2018/2/layout/IconCircle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5FCACC5-FDEB-4874-8111-6D85564BC97C}">
      <dsp:nvSpPr>
        <dsp:cNvPr id="0" name=""/>
        <dsp:cNvSpPr/>
      </dsp:nvSpPr>
      <dsp:spPr>
        <a:xfrm>
          <a:off x="212335" y="469890"/>
          <a:ext cx="1335915" cy="1335915"/>
        </a:xfrm>
        <a:prstGeom prst="ellipse">
          <a:avLst/>
        </a:prstGeom>
        <a:solidFill>
          <a:schemeClr val="dk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28ED1DB-3D42-48BA-9E1C-F6DC467B5BE9}">
      <dsp:nvSpPr>
        <dsp:cNvPr id="0" name=""/>
        <dsp:cNvSpPr/>
      </dsp:nvSpPr>
      <dsp:spPr>
        <a:xfrm>
          <a:off x="492877" y="750432"/>
          <a:ext cx="774830" cy="774830"/>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D4ED8968-40EB-468A-8C63-11D550BC62E2}">
      <dsp:nvSpPr>
        <dsp:cNvPr id="0" name=""/>
        <dsp:cNvSpPr/>
      </dsp:nvSpPr>
      <dsp:spPr>
        <a:xfrm>
          <a:off x="1834517" y="469890"/>
          <a:ext cx="3148942" cy="133591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622300">
            <a:lnSpc>
              <a:spcPct val="90000"/>
            </a:lnSpc>
            <a:spcBef>
              <a:spcPct val="0"/>
            </a:spcBef>
            <a:spcAft>
              <a:spcPct val="35000"/>
            </a:spcAft>
            <a:buNone/>
          </a:pPr>
          <a:r>
            <a:rPr lang="en-GB" sz="1400" kern="1200" dirty="0"/>
            <a:t>This survey was carried out by YouGov for the GLA between 25</a:t>
          </a:r>
          <a:r>
            <a:rPr lang="en-GB" sz="1400" kern="1200" baseline="30000" dirty="0"/>
            <a:t>th</a:t>
          </a:r>
          <a:r>
            <a:rPr lang="en-GB" sz="1400" kern="1200" dirty="0"/>
            <a:t> – 28</a:t>
          </a:r>
          <a:r>
            <a:rPr lang="en-GB" sz="1400" kern="1200" baseline="30000" dirty="0"/>
            <a:t>th</a:t>
          </a:r>
          <a:r>
            <a:rPr lang="en-GB" sz="1400" kern="1200" dirty="0"/>
            <a:t> February 2019, with a response of 1,349 London residents aged 18+.</a:t>
          </a:r>
          <a:endParaRPr lang="en-US" sz="1400" kern="1200" dirty="0"/>
        </a:p>
      </dsp:txBody>
      <dsp:txXfrm>
        <a:off x="1834517" y="469890"/>
        <a:ext cx="3148942" cy="1335915"/>
      </dsp:txXfrm>
    </dsp:sp>
    <dsp:sp modelId="{38812619-768F-402B-BDA1-FA250CF8745E}">
      <dsp:nvSpPr>
        <dsp:cNvPr id="0" name=""/>
        <dsp:cNvSpPr/>
      </dsp:nvSpPr>
      <dsp:spPr>
        <a:xfrm>
          <a:off x="5532139" y="469890"/>
          <a:ext cx="1335915" cy="1335915"/>
        </a:xfrm>
        <a:prstGeom prst="ellipse">
          <a:avLst/>
        </a:prstGeom>
        <a:solidFill>
          <a:schemeClr val="dk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778267C-BD31-4A2C-811F-6435333B5F74}">
      <dsp:nvSpPr>
        <dsp:cNvPr id="0" name=""/>
        <dsp:cNvSpPr/>
      </dsp:nvSpPr>
      <dsp:spPr>
        <a:xfrm>
          <a:off x="5812681" y="750432"/>
          <a:ext cx="774830" cy="774830"/>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6FB29227-7B94-48E3-88AB-AFA1D73BA265}">
      <dsp:nvSpPr>
        <dsp:cNvPr id="0" name=""/>
        <dsp:cNvSpPr/>
      </dsp:nvSpPr>
      <dsp:spPr>
        <a:xfrm>
          <a:off x="7154322" y="469890"/>
          <a:ext cx="3148942" cy="133591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622300">
            <a:lnSpc>
              <a:spcPct val="90000"/>
            </a:lnSpc>
            <a:spcBef>
              <a:spcPct val="0"/>
            </a:spcBef>
            <a:spcAft>
              <a:spcPct val="35000"/>
            </a:spcAft>
            <a:buNone/>
          </a:pPr>
          <a:r>
            <a:rPr lang="en-GB" sz="1400" kern="1200"/>
            <a:t>The figures have been weighted to be representative of all London adults. </a:t>
          </a:r>
          <a:endParaRPr lang="en-US" sz="1400" kern="1200"/>
        </a:p>
      </dsp:txBody>
      <dsp:txXfrm>
        <a:off x="7154322" y="469890"/>
        <a:ext cx="3148942" cy="1335915"/>
      </dsp:txXfrm>
    </dsp:sp>
    <dsp:sp modelId="{A64E44BD-CE66-44FF-BEBA-EB36E77655B7}">
      <dsp:nvSpPr>
        <dsp:cNvPr id="0" name=""/>
        <dsp:cNvSpPr/>
      </dsp:nvSpPr>
      <dsp:spPr>
        <a:xfrm>
          <a:off x="212335" y="2545532"/>
          <a:ext cx="1335915" cy="1335915"/>
        </a:xfrm>
        <a:prstGeom prst="ellipse">
          <a:avLst/>
        </a:prstGeom>
        <a:solidFill>
          <a:schemeClr val="dk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16FD681-3FA3-432B-8A6D-3C34F8D0DDA1}">
      <dsp:nvSpPr>
        <dsp:cNvPr id="0" name=""/>
        <dsp:cNvSpPr/>
      </dsp:nvSpPr>
      <dsp:spPr>
        <a:xfrm>
          <a:off x="492877" y="2826074"/>
          <a:ext cx="774830" cy="774830"/>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FC0A5029-B10F-44E1-B8DD-0F5CDA1BCB67}">
      <dsp:nvSpPr>
        <dsp:cNvPr id="0" name=""/>
        <dsp:cNvSpPr/>
      </dsp:nvSpPr>
      <dsp:spPr>
        <a:xfrm>
          <a:off x="1834517" y="2545532"/>
          <a:ext cx="3148942" cy="133591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622300">
            <a:lnSpc>
              <a:spcPct val="90000"/>
            </a:lnSpc>
            <a:spcBef>
              <a:spcPct val="0"/>
            </a:spcBef>
            <a:spcAft>
              <a:spcPct val="35000"/>
            </a:spcAft>
            <a:buNone/>
          </a:pPr>
          <a:r>
            <a:rPr lang="en-GB" sz="1400" kern="1200"/>
            <a:t>Respondents completed the surveys online from an email link. </a:t>
          </a:r>
          <a:endParaRPr lang="en-US" sz="1400" kern="1200"/>
        </a:p>
      </dsp:txBody>
      <dsp:txXfrm>
        <a:off x="1834517" y="2545532"/>
        <a:ext cx="3148942" cy="1335915"/>
      </dsp:txXfrm>
    </dsp:sp>
    <dsp:sp modelId="{2AF82269-061D-4385-9846-9B6A30EEC67F}">
      <dsp:nvSpPr>
        <dsp:cNvPr id="0" name=""/>
        <dsp:cNvSpPr/>
      </dsp:nvSpPr>
      <dsp:spPr>
        <a:xfrm>
          <a:off x="5532139" y="2545532"/>
          <a:ext cx="1335915" cy="1335915"/>
        </a:xfrm>
        <a:prstGeom prst="ellipse">
          <a:avLst/>
        </a:prstGeom>
        <a:solidFill>
          <a:schemeClr val="dk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49BBAD2-1A93-4491-AC89-E9AD594499E0}">
      <dsp:nvSpPr>
        <dsp:cNvPr id="0" name=""/>
        <dsp:cNvSpPr/>
      </dsp:nvSpPr>
      <dsp:spPr>
        <a:xfrm>
          <a:off x="5812681" y="2826074"/>
          <a:ext cx="774830" cy="774830"/>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1203978F-BC42-44DB-82D9-25E6536E2A15}">
      <dsp:nvSpPr>
        <dsp:cNvPr id="0" name=""/>
        <dsp:cNvSpPr/>
      </dsp:nvSpPr>
      <dsp:spPr>
        <a:xfrm>
          <a:off x="7154322" y="2545532"/>
          <a:ext cx="3148942" cy="133591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533400">
            <a:lnSpc>
              <a:spcPct val="90000"/>
            </a:lnSpc>
            <a:spcBef>
              <a:spcPct val="0"/>
            </a:spcBef>
            <a:spcAft>
              <a:spcPct val="35000"/>
            </a:spcAft>
            <a:buNone/>
          </a:pPr>
          <a:r>
            <a:rPr lang="en-GB" sz="1200" kern="1200" dirty="0"/>
            <a:t>Responses from the survey of Talk London members are highlighted as such. This survey was conducted between 28</a:t>
          </a:r>
          <a:r>
            <a:rPr lang="en-GB" sz="1200" kern="1200" baseline="30000" dirty="0"/>
            <a:t>th</a:t>
          </a:r>
          <a:r>
            <a:rPr lang="en-GB" sz="1200" kern="1200" dirty="0"/>
            <a:t> February 2019 – 28</a:t>
          </a:r>
          <a:r>
            <a:rPr lang="en-GB" sz="1200" kern="1200" baseline="30000" dirty="0"/>
            <a:t>th</a:t>
          </a:r>
          <a:r>
            <a:rPr lang="en-GB" sz="1200" kern="1200" dirty="0"/>
            <a:t> March 2019, with a response of 1,739 members. </a:t>
          </a:r>
        </a:p>
        <a:p>
          <a:pPr marL="0" lvl="0" indent="0" algn="l" defTabSz="533400">
            <a:lnSpc>
              <a:spcPct val="90000"/>
            </a:lnSpc>
            <a:spcBef>
              <a:spcPct val="0"/>
            </a:spcBef>
            <a:spcAft>
              <a:spcPct val="35000"/>
            </a:spcAft>
            <a:buNone/>
          </a:pPr>
          <a:r>
            <a:rPr lang="en-GB" sz="1200" kern="1200" dirty="0"/>
            <a:t>Note: results are </a:t>
          </a:r>
          <a:r>
            <a:rPr lang="en-GB" sz="1200" u="sng" kern="1200" dirty="0"/>
            <a:t>not</a:t>
          </a:r>
          <a:r>
            <a:rPr lang="en-GB" sz="1200" kern="1200" dirty="0"/>
            <a:t> representative of all London adults.</a:t>
          </a:r>
          <a:endParaRPr lang="en-US" sz="1200" kern="1200" dirty="0"/>
        </a:p>
      </dsp:txBody>
      <dsp:txXfrm>
        <a:off x="7154322" y="2545532"/>
        <a:ext cx="3148942" cy="1335915"/>
      </dsp:txXfrm>
    </dsp:sp>
  </dsp:spTree>
</dsp:drawing>
</file>

<file path=ppt/diagrams/layout1.xml><?xml version="1.0" encoding="utf-8"?>
<dgm:layoutDef xmlns:dgm="http://schemas.openxmlformats.org/drawingml/2006/diagram" xmlns:a="http://schemas.openxmlformats.org/drawingml/2006/main" uniqueId="urn:microsoft.com/office/officeart/2018/2/layout/IconCircleList">
  <dgm:title val="Icon Circle List"/>
  <dgm:desc val="Use to show non-sequential or grouped chunks of information accompanied by related visuals. Circular shapes can hold an icon or small picture and corresponding text box shows Level 1 text. Works best for icons or small pictures with medium-length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alg type="sp"/>
    <dgm:shape xmlns:r="http://schemas.openxmlformats.org/officeDocument/2006/relationships" r:blip="">
      <dgm:adjLst/>
    </dgm:shape>
    <dgm:presOf/>
    <dgm:choose name="Name0">
      <dgm:if name="Name1" axis="ch" ptType="node" func="cnt" op="lte" val="3">
        <dgm:constrLst>
          <dgm:constr type="w" for="ch" forName="container" refType="w"/>
          <dgm:constr type="h" for="ch" forName="container" refType="h" fact="0.4"/>
        </dgm:constrLst>
      </dgm:if>
      <dgm:else name="Name2">
        <dgm:constrLst>
          <dgm:constr type="w" for="ch" forName="container" refType="w"/>
          <dgm:constr type="h" for="ch" forName="container" refType="h"/>
        </dgm:constrLst>
      </dgm:else>
    </dgm:choose>
    <dgm:ruleLst>
      <dgm:rule type="h" for="ch" forName="container" val="INF" fact="NaN" max="NaN"/>
    </dgm:ruleLst>
    <dgm:layoutNode name="container">
      <dgm:varLst>
        <dgm:dir/>
        <dgm:resizeHandles val="exact"/>
      </dgm:varLst>
      <dgm:choose name="Name3">
        <dgm:if name="Name4" axis="self" func="var" arg="dir" op="equ" val="norm">
          <dgm:alg type="snake">
            <dgm:param type="grDir" val="tL"/>
            <dgm:param type="flowDir" val="row"/>
            <dgm:param type="contDir" val="sameDir"/>
          </dgm:alg>
        </dgm:if>
        <dgm:else name="Name5">
          <dgm:alg type="snake">
            <dgm:param type="grDir" val="tR"/>
            <dgm:param type="flowDir" val="row"/>
            <dgm:param type="contDir" val="sameDir"/>
          </dgm:alg>
        </dgm:else>
      </dgm:choose>
      <dgm:shape xmlns:r="http://schemas.openxmlformats.org/officeDocument/2006/relationships" r:blip="">
        <dgm:adjLst/>
      </dgm:shape>
      <dgm:presOf/>
      <dgm:constrLst>
        <dgm:constr type="w" for="ch" forName="compNode" refType="w"/>
        <dgm:constr type="h" for="ch" forName="compNode" refType="w" fact="0.28"/>
        <dgm:constr type="w" for="ch" forName="sibTrans" refType="w" refFor="ch" refForName="compNode" fact="0.115"/>
        <dgm:constr type="sp" refType="h" op="equ" fact="0.17"/>
        <dgm:constr type="primFontSz" for="des" ptType="node" op="equ" val="24"/>
        <dgm:constr type="h" for="des" forName="compNode" op="equ"/>
        <dgm:constr type="h" for="des" forName="iconBgRect" op="equ"/>
      </dgm:constrLst>
      <dgm:ruleLst>
        <dgm:rule type="w" for="ch" forName="compNode" val="60" fact="NaN" max="NaN"/>
      </dgm:ruleLst>
      <dgm:forEach name="Name6" axis="ch" ptType="node">
        <dgm:layoutNode name="compNode">
          <dgm:alg type="composite"/>
          <dgm:shape xmlns:r="http://schemas.openxmlformats.org/officeDocument/2006/relationships" r:blip="">
            <dgm:adjLst/>
          </dgm:shape>
          <dgm:presOf axis="self"/>
          <dgm:constrLst>
            <dgm:constr type="w" for="ch" forName="iconBgRect" refType="w" fact="0.28"/>
            <dgm:constr type="h" for="ch" forName="iconBgRect" refType="w" refFor="ch" refForName="iconBgRect"/>
            <dgm:constr type="t" for="ch" forName="iconBgRect"/>
            <dgm:constr type="l" for="ch" forName="iconBgRect"/>
            <dgm:constr type="w" for="ch" forName="iconRect" refType="w" refFor="ch" refForName="iconBgRect" fact="0.58"/>
            <dgm:constr type="h" for="ch" forName="iconRect" refType="w" refFor="ch" refForName="iconRect"/>
            <dgm:constr type="ctrX" for="ch" forName="iconRect" refType="ctrX" refFor="ch" refForName="iconBgRect"/>
            <dgm:constr type="ctrY" for="ch" forName="iconRect" refType="ctrY" refFor="ch" refForName="iconBgRect"/>
            <dgm:constr type="w" for="ch" forName="spaceRect" refType="w" fact="0.06"/>
            <dgm:constr type="h" for="ch" forName="spaceRect" refType="h" refFor="ch" refForName="iconBgRect"/>
            <dgm:constr type="t" for="ch" forName="spaceRect" refType="t" refFor="ch" refForName="iconBgRect"/>
            <dgm:constr type="l" for="ch" forName="spaceRect" refType="r" refFor="ch" refForName="iconBgRect"/>
            <dgm:constr type="h" for="ch" forName="textRect" refType="h" refFor="ch" refForName="iconBgRect"/>
            <dgm:constr type="t" for="ch" forName="textRect" refType="t" refFor="ch" refForName="iconBgRect"/>
            <dgm:constr type="l" for="ch" forName="textRect" refType="r" refFor="ch" refForName="spaceRect"/>
          </dgm:constrLst>
          <dgm:ruleLst/>
          <dgm:layoutNode name="iconBgRect" styleLbl="bgShp">
            <dgm:alg type="sp"/>
            <dgm:shape xmlns:r="http://schemas.openxmlformats.org/officeDocument/2006/relationships" type="ellipse" r:blip="">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choose name="Name7">
              <dgm:if name="Name8" func="var" arg="dir" op="equ" val="norm">
                <dgm:alg type="tx">
                  <dgm:param type="txAnchorVert" val="mid"/>
                  <dgm:param type="parTxLTRAlign" val="l"/>
                  <dgm:param type="shpTxLTRAlignCh" val="l"/>
                  <dgm:param type="parTxRTLAlign" val="l"/>
                  <dgm:param type="shpTxRTLAlignCh" val="l"/>
                </dgm:alg>
              </dgm:if>
              <dgm:else name="Name9">
                <dgm:alg type="tx">
                  <dgm:param type="txAnchorVert" val="mid"/>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Lst>
          </dgm:layoutNode>
        </dgm:layoutNode>
        <dgm:forEach name="Name10"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Node>
  <dgm:extLst>
    <a:ext uri="{68A01E43-0DF5-4B5B-8FA6-DAF915123BFB}">
      <dgm1612:lstStyle xmlns:dgm1612="http://schemas.microsoft.com/office/drawing/2016/12/diagram" xmlns="">
        <a:lvl1pPr>
          <a:lnSpc>
            <a:spcPct val="100000"/>
          </a:lnSpc>
        </a:lvl1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908AB828-947E-4517-B5B9-0EB8EA9779F1}"/>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dirty="0"/>
          </a:p>
        </p:txBody>
      </p:sp>
      <p:sp>
        <p:nvSpPr>
          <p:cNvPr id="3" name="Date Placeholder 2">
            <a:extLst>
              <a:ext uri="{FF2B5EF4-FFF2-40B4-BE49-F238E27FC236}">
                <a16:creationId xmlns:a16="http://schemas.microsoft.com/office/drawing/2014/main" id="{933E0C4F-304A-4FB1-8A28-4F53C09FCB9B}"/>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EF165FF0-E698-45AF-9BC4-D800A122D31F}" type="datetimeFigureOut">
              <a:rPr lang="en-GB" smtClean="0"/>
              <a:t>22/08/2019</a:t>
            </a:fld>
            <a:endParaRPr lang="en-GB" dirty="0"/>
          </a:p>
        </p:txBody>
      </p:sp>
      <p:sp>
        <p:nvSpPr>
          <p:cNvPr id="4" name="Footer Placeholder 3">
            <a:extLst>
              <a:ext uri="{FF2B5EF4-FFF2-40B4-BE49-F238E27FC236}">
                <a16:creationId xmlns:a16="http://schemas.microsoft.com/office/drawing/2014/main" id="{212A9916-18E8-46C9-8627-237F4E30BB21}"/>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dirty="0"/>
          </a:p>
        </p:txBody>
      </p:sp>
      <p:sp>
        <p:nvSpPr>
          <p:cNvPr id="5" name="Slide Number Placeholder 4">
            <a:extLst>
              <a:ext uri="{FF2B5EF4-FFF2-40B4-BE49-F238E27FC236}">
                <a16:creationId xmlns:a16="http://schemas.microsoft.com/office/drawing/2014/main" id="{8BA40381-DE2A-4220-B1FA-944C3A88E24C}"/>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5815EBD-948B-425A-BDA4-E35A6799B51C}" type="slidenum">
              <a:rPr lang="en-GB" smtClean="0"/>
              <a:t>‹#›</a:t>
            </a:fld>
            <a:endParaRPr lang="en-GB" dirty="0"/>
          </a:p>
        </p:txBody>
      </p:sp>
    </p:spTree>
    <p:extLst>
      <p:ext uri="{BB962C8B-B14F-4D97-AF65-F5344CB8AC3E}">
        <p14:creationId xmlns:p14="http://schemas.microsoft.com/office/powerpoint/2010/main" val="1590322501"/>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0CDC4E-818D-4CFE-ACB9-5325153756EC}"/>
              </a:ext>
            </a:extLst>
          </p:cNvPr>
          <p:cNvSpPr>
            <a:spLocks noGrp="1"/>
          </p:cNvSpPr>
          <p:nvPr>
            <p:ph type="ctrTitle"/>
          </p:nvPr>
        </p:nvSpPr>
        <p:spPr>
          <a:xfrm>
            <a:off x="1524000" y="1122363"/>
            <a:ext cx="9144000" cy="2387600"/>
          </a:xfrm>
        </p:spPr>
        <p:txBody>
          <a:bodyPr anchor="b"/>
          <a:lstStyle>
            <a:lvl1pPr algn="l">
              <a:defRPr sz="6000">
                <a:solidFill>
                  <a:srgbClr val="353D42"/>
                </a:solidFill>
              </a:defRPr>
            </a:lvl1pPr>
          </a:lstStyle>
          <a:p>
            <a:r>
              <a:rPr lang="en-US"/>
              <a:t>Click to edit Master title style</a:t>
            </a:r>
            <a:endParaRPr lang="en-GB"/>
          </a:p>
        </p:txBody>
      </p:sp>
      <p:sp>
        <p:nvSpPr>
          <p:cNvPr id="3" name="Subtitle 2">
            <a:extLst>
              <a:ext uri="{FF2B5EF4-FFF2-40B4-BE49-F238E27FC236}">
                <a16:creationId xmlns:a16="http://schemas.microsoft.com/office/drawing/2014/main" id="{76F0AD7C-6114-4009-B012-5F41EACC416F}"/>
              </a:ext>
            </a:extLst>
          </p:cNvPr>
          <p:cNvSpPr>
            <a:spLocks noGrp="1"/>
          </p:cNvSpPr>
          <p:nvPr>
            <p:ph type="subTitle" idx="1"/>
          </p:nvPr>
        </p:nvSpPr>
        <p:spPr>
          <a:xfrm>
            <a:off x="1524000" y="3602038"/>
            <a:ext cx="9144000" cy="1655762"/>
          </a:xfrm>
        </p:spPr>
        <p:txBody>
          <a:bodyPr/>
          <a:lstStyle>
            <a:lvl1pPr marL="0" indent="0" algn="l">
              <a:buNone/>
              <a:defRPr sz="2400">
                <a:solidFill>
                  <a:srgbClr val="353D4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grpSp>
        <p:nvGrpSpPr>
          <p:cNvPr id="7" name="Group 6">
            <a:extLst>
              <a:ext uri="{FF2B5EF4-FFF2-40B4-BE49-F238E27FC236}">
                <a16:creationId xmlns:a16="http://schemas.microsoft.com/office/drawing/2014/main" id="{3E85BC0E-8CDC-4817-B071-3EFFD002A68D}"/>
              </a:ext>
            </a:extLst>
          </p:cNvPr>
          <p:cNvGrpSpPr/>
          <p:nvPr userDrawn="1"/>
        </p:nvGrpSpPr>
        <p:grpSpPr>
          <a:xfrm>
            <a:off x="1180806" y="960120"/>
            <a:ext cx="97200" cy="4937760"/>
            <a:chOff x="1180806" y="2240010"/>
            <a:chExt cx="172278" cy="2377980"/>
          </a:xfrm>
        </p:grpSpPr>
        <p:sp>
          <p:nvSpPr>
            <p:cNvPr id="8" name="Rectangle 7">
              <a:extLst>
                <a:ext uri="{FF2B5EF4-FFF2-40B4-BE49-F238E27FC236}">
                  <a16:creationId xmlns:a16="http://schemas.microsoft.com/office/drawing/2014/main" id="{262198DA-53F7-4181-AA7E-F24DA9548EA5}"/>
                </a:ext>
              </a:extLst>
            </p:cNvPr>
            <p:cNvSpPr/>
            <p:nvPr/>
          </p:nvSpPr>
          <p:spPr>
            <a:xfrm>
              <a:off x="1180806" y="4077990"/>
              <a:ext cx="172278" cy="540000"/>
            </a:xfrm>
            <a:prstGeom prst="rect">
              <a:avLst/>
            </a:prstGeom>
            <a:solidFill>
              <a:srgbClr val="FFF2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 name="Rectangle 8">
              <a:extLst>
                <a:ext uri="{FF2B5EF4-FFF2-40B4-BE49-F238E27FC236}">
                  <a16:creationId xmlns:a16="http://schemas.microsoft.com/office/drawing/2014/main" id="{D76C6836-5015-40AD-90FA-3D30AA3FCC19}"/>
                </a:ext>
              </a:extLst>
            </p:cNvPr>
            <p:cNvSpPr/>
            <p:nvPr/>
          </p:nvSpPr>
          <p:spPr>
            <a:xfrm>
              <a:off x="1180806" y="2240010"/>
              <a:ext cx="172278" cy="540000"/>
            </a:xfrm>
            <a:prstGeom prst="rect">
              <a:avLst/>
            </a:prstGeom>
            <a:solidFill>
              <a:srgbClr val="EE266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1D462169-F53D-472E-B9F0-8BCAF010191A}"/>
                </a:ext>
              </a:extLst>
            </p:cNvPr>
            <p:cNvSpPr/>
            <p:nvPr/>
          </p:nvSpPr>
          <p:spPr>
            <a:xfrm>
              <a:off x="1180806" y="2852670"/>
              <a:ext cx="172278" cy="540000"/>
            </a:xfrm>
            <a:prstGeom prst="rect">
              <a:avLst/>
            </a:prstGeom>
            <a:solidFill>
              <a:srgbClr val="00AEE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1" name="Rectangle 10">
              <a:extLst>
                <a:ext uri="{FF2B5EF4-FFF2-40B4-BE49-F238E27FC236}">
                  <a16:creationId xmlns:a16="http://schemas.microsoft.com/office/drawing/2014/main" id="{11CCB3D9-D2C3-4887-B78B-3D946E2278E9}"/>
                </a:ext>
              </a:extLst>
            </p:cNvPr>
            <p:cNvSpPr/>
            <p:nvPr/>
          </p:nvSpPr>
          <p:spPr>
            <a:xfrm>
              <a:off x="1180806" y="3465330"/>
              <a:ext cx="172278" cy="540000"/>
            </a:xfrm>
            <a:prstGeom prst="rect">
              <a:avLst/>
            </a:prstGeom>
            <a:solidFill>
              <a:srgbClr val="008D4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grpSp>
    </p:spTree>
    <p:extLst>
      <p:ext uri="{BB962C8B-B14F-4D97-AF65-F5344CB8AC3E}">
        <p14:creationId xmlns:p14="http://schemas.microsoft.com/office/powerpoint/2010/main" val="33011075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Tall Content Yellow">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5DB183-039D-4124-BB89-00414261404D}"/>
              </a:ext>
            </a:extLst>
          </p:cNvPr>
          <p:cNvSpPr>
            <a:spLocks noGrp="1"/>
          </p:cNvSpPr>
          <p:nvPr>
            <p:ph type="title"/>
          </p:nvPr>
        </p:nvSpPr>
        <p:spPr>
          <a:xfrm>
            <a:off x="838200" y="423526"/>
            <a:ext cx="10515600" cy="309600"/>
          </a:xfrm>
        </p:spPr>
        <p:txBody>
          <a:bodyPr>
            <a:noAutofit/>
          </a:bodyPr>
          <a:lstStyle>
            <a:lvl1pPr>
              <a:defRPr sz="28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5460A010-7174-4C4E-B713-4F3A59E92F5C}"/>
              </a:ext>
            </a:extLst>
          </p:cNvPr>
          <p:cNvSpPr>
            <a:spLocks noGrp="1"/>
          </p:cNvSpPr>
          <p:nvPr>
            <p:ph idx="1"/>
          </p:nvPr>
        </p:nvSpPr>
        <p:spPr>
          <a:xfrm>
            <a:off x="838200" y="1027906"/>
            <a:ext cx="10515600" cy="51120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4">
            <a:extLst>
              <a:ext uri="{FF2B5EF4-FFF2-40B4-BE49-F238E27FC236}">
                <a16:creationId xmlns:a16="http://schemas.microsoft.com/office/drawing/2014/main" id="{EA17C3A4-8EA0-4145-8790-905346091B74}"/>
              </a:ext>
            </a:extLst>
          </p:cNvPr>
          <p:cNvSpPr/>
          <p:nvPr userDrawn="1"/>
        </p:nvSpPr>
        <p:spPr>
          <a:xfrm>
            <a:off x="631669" y="387032"/>
            <a:ext cx="97200" cy="382588"/>
          </a:xfrm>
          <a:prstGeom prst="rect">
            <a:avLst/>
          </a:prstGeom>
          <a:solidFill>
            <a:srgbClr val="FFF2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2043147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Tall Content Purpl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5DB183-039D-4124-BB89-00414261404D}"/>
              </a:ext>
            </a:extLst>
          </p:cNvPr>
          <p:cNvSpPr>
            <a:spLocks noGrp="1"/>
          </p:cNvSpPr>
          <p:nvPr>
            <p:ph type="title"/>
          </p:nvPr>
        </p:nvSpPr>
        <p:spPr>
          <a:xfrm>
            <a:off x="838200" y="423526"/>
            <a:ext cx="10515600" cy="309600"/>
          </a:xfrm>
        </p:spPr>
        <p:txBody>
          <a:bodyPr>
            <a:noAutofit/>
          </a:bodyPr>
          <a:lstStyle>
            <a:lvl1pPr>
              <a:defRPr sz="28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5460A010-7174-4C4E-B713-4F3A59E92F5C}"/>
              </a:ext>
            </a:extLst>
          </p:cNvPr>
          <p:cNvSpPr>
            <a:spLocks noGrp="1"/>
          </p:cNvSpPr>
          <p:nvPr>
            <p:ph idx="1"/>
          </p:nvPr>
        </p:nvSpPr>
        <p:spPr>
          <a:xfrm>
            <a:off x="838200" y="1027906"/>
            <a:ext cx="10515600" cy="51120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Rectangle 5">
            <a:extLst>
              <a:ext uri="{FF2B5EF4-FFF2-40B4-BE49-F238E27FC236}">
                <a16:creationId xmlns:a16="http://schemas.microsoft.com/office/drawing/2014/main" id="{A6FDFC76-2A4A-4A7E-8CCD-2D159D47F2C2}"/>
              </a:ext>
            </a:extLst>
          </p:cNvPr>
          <p:cNvSpPr/>
          <p:nvPr userDrawn="1"/>
        </p:nvSpPr>
        <p:spPr>
          <a:xfrm>
            <a:off x="631669" y="387032"/>
            <a:ext cx="97200" cy="382588"/>
          </a:xfrm>
          <a:prstGeom prst="rect">
            <a:avLst/>
          </a:prstGeom>
          <a:solidFill>
            <a:srgbClr val="9E00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51281035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secHead" preserve="1">
  <p:cSld name="Section Header Pink">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01F83B-937A-4614-BC8D-1F080E6682B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DEB7927B-A156-469B-9F2F-5DFBCBC4F2D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7" name="Rectangle 6">
            <a:extLst>
              <a:ext uri="{FF2B5EF4-FFF2-40B4-BE49-F238E27FC236}">
                <a16:creationId xmlns:a16="http://schemas.microsoft.com/office/drawing/2014/main" id="{47095277-1FEB-4CDE-B25E-8AA9C0A881B6}"/>
              </a:ext>
            </a:extLst>
          </p:cNvPr>
          <p:cNvSpPr/>
          <p:nvPr userDrawn="1"/>
        </p:nvSpPr>
        <p:spPr>
          <a:xfrm>
            <a:off x="556591" y="1709738"/>
            <a:ext cx="97200" cy="2852737"/>
          </a:xfrm>
          <a:prstGeom prst="rect">
            <a:avLst/>
          </a:prstGeom>
          <a:solidFill>
            <a:srgbClr val="EE266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61784416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secHead" preserve="1">
  <p:cSld name="Section Header Blu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01F83B-937A-4614-BC8D-1F080E6682B3}"/>
              </a:ext>
            </a:extLst>
          </p:cNvPr>
          <p:cNvSpPr>
            <a:spLocks noGrp="1"/>
          </p:cNvSpPr>
          <p:nvPr>
            <p:ph type="title"/>
          </p:nvPr>
        </p:nvSpPr>
        <p:spPr>
          <a:xfrm>
            <a:off x="831850" y="1709738"/>
            <a:ext cx="10515600" cy="2852737"/>
          </a:xfrm>
        </p:spPr>
        <p:txBody>
          <a:bodyPr anchor="b"/>
          <a:lstStyle>
            <a:lvl1pPr>
              <a:defRPr sz="6000"/>
            </a:lvl1pPr>
          </a:lstStyle>
          <a:p>
            <a:r>
              <a:rPr lang="en-US" dirty="0"/>
              <a:t>Click to edit Master title style</a:t>
            </a:r>
            <a:endParaRPr lang="en-GB" dirty="0"/>
          </a:p>
        </p:txBody>
      </p:sp>
      <p:sp>
        <p:nvSpPr>
          <p:cNvPr id="3" name="Text Placeholder 2">
            <a:extLst>
              <a:ext uri="{FF2B5EF4-FFF2-40B4-BE49-F238E27FC236}">
                <a16:creationId xmlns:a16="http://schemas.microsoft.com/office/drawing/2014/main" id="{DEB7927B-A156-469B-9F2F-5DFBCBC4F2D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5" name="Rectangle 4">
            <a:extLst>
              <a:ext uri="{FF2B5EF4-FFF2-40B4-BE49-F238E27FC236}">
                <a16:creationId xmlns:a16="http://schemas.microsoft.com/office/drawing/2014/main" id="{8C281048-5CA2-44E4-A753-29972A116E2D}"/>
              </a:ext>
            </a:extLst>
          </p:cNvPr>
          <p:cNvSpPr/>
          <p:nvPr userDrawn="1"/>
        </p:nvSpPr>
        <p:spPr>
          <a:xfrm>
            <a:off x="556591" y="1709738"/>
            <a:ext cx="97200" cy="2852737"/>
          </a:xfrm>
          <a:prstGeom prst="rect">
            <a:avLst/>
          </a:prstGeom>
          <a:solidFill>
            <a:srgbClr val="00AEE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62597171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Gree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01F83B-937A-4614-BC8D-1F080E6682B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DEB7927B-A156-469B-9F2F-5DFBCBC4F2D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5" name="Rectangle 4">
            <a:extLst>
              <a:ext uri="{FF2B5EF4-FFF2-40B4-BE49-F238E27FC236}">
                <a16:creationId xmlns:a16="http://schemas.microsoft.com/office/drawing/2014/main" id="{6ED5722E-8D7C-4F62-89F5-12A42A4601D4}"/>
              </a:ext>
            </a:extLst>
          </p:cNvPr>
          <p:cNvSpPr/>
          <p:nvPr userDrawn="1"/>
        </p:nvSpPr>
        <p:spPr>
          <a:xfrm>
            <a:off x="556591" y="1709738"/>
            <a:ext cx="97200" cy="2852737"/>
          </a:xfrm>
          <a:prstGeom prst="rect">
            <a:avLst/>
          </a:prstGeom>
          <a:solidFill>
            <a:srgbClr val="008D4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24334270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Yellow">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01F83B-937A-4614-BC8D-1F080E6682B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DEB7927B-A156-469B-9F2F-5DFBCBC4F2D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6" name="Rectangle 5">
            <a:extLst>
              <a:ext uri="{FF2B5EF4-FFF2-40B4-BE49-F238E27FC236}">
                <a16:creationId xmlns:a16="http://schemas.microsoft.com/office/drawing/2014/main" id="{44D48D96-3103-457A-A2FD-7002BE6E61E6}"/>
              </a:ext>
            </a:extLst>
          </p:cNvPr>
          <p:cNvSpPr/>
          <p:nvPr userDrawn="1"/>
        </p:nvSpPr>
        <p:spPr>
          <a:xfrm>
            <a:off x="556591" y="1709738"/>
            <a:ext cx="97200" cy="2852737"/>
          </a:xfrm>
          <a:prstGeom prst="rect">
            <a:avLst/>
          </a:prstGeom>
          <a:solidFill>
            <a:srgbClr val="FFF2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64296235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urpl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01F83B-937A-4614-BC8D-1F080E6682B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DEB7927B-A156-469B-9F2F-5DFBCBC4F2D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6" name="Rectangle 5">
            <a:extLst>
              <a:ext uri="{FF2B5EF4-FFF2-40B4-BE49-F238E27FC236}">
                <a16:creationId xmlns:a16="http://schemas.microsoft.com/office/drawing/2014/main" id="{8536DBD1-D888-4D34-9A3D-59132998F70A}"/>
              </a:ext>
            </a:extLst>
          </p:cNvPr>
          <p:cNvSpPr/>
          <p:nvPr userDrawn="1"/>
        </p:nvSpPr>
        <p:spPr>
          <a:xfrm>
            <a:off x="556591" y="1709738"/>
            <a:ext cx="97200" cy="2852737"/>
          </a:xfrm>
          <a:prstGeom prst="rect">
            <a:avLst/>
          </a:prstGeom>
          <a:solidFill>
            <a:srgbClr val="9E00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33958537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ink">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C1494C-21CD-4651-A786-0AFB256FB8A8}"/>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35882BFD-1748-43DE-B3C7-3AE7165300A1}"/>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6838DA7F-5BE9-4D56-B3FE-2FFB85E9727E}"/>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Rectangle 5">
            <a:extLst>
              <a:ext uri="{FF2B5EF4-FFF2-40B4-BE49-F238E27FC236}">
                <a16:creationId xmlns:a16="http://schemas.microsoft.com/office/drawing/2014/main" id="{B6F05F84-5AA6-4A84-B528-1DB8E335E0C8}"/>
              </a:ext>
            </a:extLst>
          </p:cNvPr>
          <p:cNvSpPr/>
          <p:nvPr userDrawn="1"/>
        </p:nvSpPr>
        <p:spPr>
          <a:xfrm>
            <a:off x="631767" y="481012"/>
            <a:ext cx="97102" cy="1093788"/>
          </a:xfrm>
          <a:prstGeom prst="rect">
            <a:avLst/>
          </a:prstGeom>
          <a:solidFill>
            <a:srgbClr val="EE266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66945905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Obj" preserve="1">
  <p:cSld name="Two Content Blu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C1494C-21CD-4651-A786-0AFB256FB8A8}"/>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35882BFD-1748-43DE-B3C7-3AE7165300A1}"/>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6838DA7F-5BE9-4D56-B3FE-2FFB85E9727E}"/>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Rectangle 6">
            <a:extLst>
              <a:ext uri="{FF2B5EF4-FFF2-40B4-BE49-F238E27FC236}">
                <a16:creationId xmlns:a16="http://schemas.microsoft.com/office/drawing/2014/main" id="{0E5E0F69-15B5-489C-B5D4-DDA2A74895CE}"/>
              </a:ext>
            </a:extLst>
          </p:cNvPr>
          <p:cNvSpPr/>
          <p:nvPr userDrawn="1"/>
        </p:nvSpPr>
        <p:spPr>
          <a:xfrm>
            <a:off x="631767" y="481012"/>
            <a:ext cx="97102" cy="1093788"/>
          </a:xfrm>
          <a:prstGeom prst="rect">
            <a:avLst/>
          </a:prstGeom>
          <a:solidFill>
            <a:srgbClr val="00AEE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94854977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 preserve="1">
  <p:cSld name="Two Content Gree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C1494C-21CD-4651-A786-0AFB256FB8A8}"/>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35882BFD-1748-43DE-B3C7-3AE7165300A1}"/>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6838DA7F-5BE9-4D56-B3FE-2FFB85E9727E}"/>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Rectangle 6">
            <a:extLst>
              <a:ext uri="{FF2B5EF4-FFF2-40B4-BE49-F238E27FC236}">
                <a16:creationId xmlns:a16="http://schemas.microsoft.com/office/drawing/2014/main" id="{C5A88D74-66C0-40CA-8272-A8366D7E6837}"/>
              </a:ext>
            </a:extLst>
          </p:cNvPr>
          <p:cNvSpPr/>
          <p:nvPr userDrawn="1"/>
        </p:nvSpPr>
        <p:spPr>
          <a:xfrm>
            <a:off x="631767" y="481012"/>
            <a:ext cx="97102" cy="1093788"/>
          </a:xfrm>
          <a:prstGeom prst="rect">
            <a:avLst/>
          </a:prstGeom>
          <a:solidFill>
            <a:srgbClr val="008D4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9221182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Content Pink">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5DB183-039D-4124-BB89-00414261404D}"/>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5460A010-7174-4C4E-B713-4F3A59E92F5C}"/>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Rectangle 6">
            <a:extLst>
              <a:ext uri="{FF2B5EF4-FFF2-40B4-BE49-F238E27FC236}">
                <a16:creationId xmlns:a16="http://schemas.microsoft.com/office/drawing/2014/main" id="{7F3360BC-E53B-4B54-928D-D93681B77E0B}"/>
              </a:ext>
            </a:extLst>
          </p:cNvPr>
          <p:cNvSpPr/>
          <p:nvPr userDrawn="1"/>
        </p:nvSpPr>
        <p:spPr>
          <a:xfrm>
            <a:off x="631767" y="481012"/>
            <a:ext cx="97102" cy="1093788"/>
          </a:xfrm>
          <a:prstGeom prst="rect">
            <a:avLst/>
          </a:prstGeom>
          <a:solidFill>
            <a:srgbClr val="EE266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42743877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Obj" preserve="1">
  <p:cSld name="Two Content Yellow">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C1494C-21CD-4651-A786-0AFB256FB8A8}"/>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35882BFD-1748-43DE-B3C7-3AE7165300A1}"/>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6838DA7F-5BE9-4D56-B3FE-2FFB85E9727E}"/>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Rectangle 6">
            <a:extLst>
              <a:ext uri="{FF2B5EF4-FFF2-40B4-BE49-F238E27FC236}">
                <a16:creationId xmlns:a16="http://schemas.microsoft.com/office/drawing/2014/main" id="{0973F0F0-2B5B-48CB-9F07-B3AC788AE4F8}"/>
              </a:ext>
            </a:extLst>
          </p:cNvPr>
          <p:cNvSpPr/>
          <p:nvPr userDrawn="1"/>
        </p:nvSpPr>
        <p:spPr>
          <a:xfrm>
            <a:off x="631767" y="481012"/>
            <a:ext cx="97102" cy="1093788"/>
          </a:xfrm>
          <a:prstGeom prst="rect">
            <a:avLst/>
          </a:prstGeom>
          <a:solidFill>
            <a:srgbClr val="FFF2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14122179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 preserve="1">
  <p:cSld name="Two Content Purpl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C1494C-21CD-4651-A786-0AFB256FB8A8}"/>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35882BFD-1748-43DE-B3C7-3AE7165300A1}"/>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6838DA7F-5BE9-4D56-B3FE-2FFB85E9727E}"/>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Rectangle 6">
            <a:extLst>
              <a:ext uri="{FF2B5EF4-FFF2-40B4-BE49-F238E27FC236}">
                <a16:creationId xmlns:a16="http://schemas.microsoft.com/office/drawing/2014/main" id="{74CC2CC3-ED51-4C63-9B75-589BEA5EE2CF}"/>
              </a:ext>
            </a:extLst>
          </p:cNvPr>
          <p:cNvSpPr/>
          <p:nvPr userDrawn="1"/>
        </p:nvSpPr>
        <p:spPr>
          <a:xfrm>
            <a:off x="631767" y="481012"/>
            <a:ext cx="97102" cy="1093788"/>
          </a:xfrm>
          <a:prstGeom prst="rect">
            <a:avLst/>
          </a:prstGeom>
          <a:solidFill>
            <a:srgbClr val="9E00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28715717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woObj" preserve="1">
  <p:cSld name="Two Content Pink">
    <p:bg>
      <p:bgPr>
        <a:solidFill>
          <a:srgbClr val="353D4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C1494C-21CD-4651-A786-0AFB256FB8A8}"/>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35882BFD-1748-43DE-B3C7-3AE7165300A1}"/>
              </a:ext>
            </a:extLst>
          </p:cNvPr>
          <p:cNvSpPr>
            <a:spLocks noGrp="1"/>
          </p:cNvSpPr>
          <p:nvPr>
            <p:ph sz="half" idx="1"/>
          </p:nvPr>
        </p:nvSpPr>
        <p:spPr>
          <a:xfrm>
            <a:off x="838200" y="1825625"/>
            <a:ext cx="5181600" cy="4351338"/>
          </a:xfrm>
        </p:spPr>
        <p:txBody>
          <a:bodyPr/>
          <a:lstStyle>
            <a:lvl1pPr>
              <a:defRPr>
                <a:solidFill>
                  <a:srgbClr val="353D42"/>
                </a:solidFill>
              </a:defRPr>
            </a:lvl1pPr>
            <a:lvl2pPr>
              <a:defRPr>
                <a:solidFill>
                  <a:srgbClr val="353D42"/>
                </a:solidFill>
              </a:defRPr>
            </a:lvl2pPr>
            <a:lvl3pPr>
              <a:defRPr>
                <a:solidFill>
                  <a:srgbClr val="353D42"/>
                </a:solidFill>
              </a:defRPr>
            </a:lvl3pPr>
            <a:lvl4pPr>
              <a:defRPr>
                <a:solidFill>
                  <a:srgbClr val="353D42"/>
                </a:solidFill>
              </a:defRPr>
            </a:lvl4pPr>
            <a:lvl5pPr>
              <a:defRPr>
                <a:solidFill>
                  <a:srgbClr val="353D4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6838DA7F-5BE9-4D56-B3FE-2FFB85E9727E}"/>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Rectangle 5">
            <a:extLst>
              <a:ext uri="{FF2B5EF4-FFF2-40B4-BE49-F238E27FC236}">
                <a16:creationId xmlns:a16="http://schemas.microsoft.com/office/drawing/2014/main" id="{B6F05F84-5AA6-4A84-B528-1DB8E335E0C8}"/>
              </a:ext>
            </a:extLst>
          </p:cNvPr>
          <p:cNvSpPr/>
          <p:nvPr userDrawn="1"/>
        </p:nvSpPr>
        <p:spPr>
          <a:xfrm>
            <a:off x="631767" y="481012"/>
            <a:ext cx="97102" cy="1093788"/>
          </a:xfrm>
          <a:prstGeom prst="rect">
            <a:avLst/>
          </a:prstGeom>
          <a:solidFill>
            <a:srgbClr val="EE266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1555242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woObj" preserve="1">
  <p:cSld name="Two Content Blu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C1494C-21CD-4651-A786-0AFB256FB8A8}"/>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35882BFD-1748-43DE-B3C7-3AE7165300A1}"/>
              </a:ext>
            </a:extLst>
          </p:cNvPr>
          <p:cNvSpPr>
            <a:spLocks noGrp="1"/>
          </p:cNvSpPr>
          <p:nvPr>
            <p:ph sz="half" idx="1"/>
          </p:nvPr>
        </p:nvSpPr>
        <p:spPr>
          <a:xfrm>
            <a:off x="838200" y="1825625"/>
            <a:ext cx="5181600" cy="4351338"/>
          </a:xfrm>
        </p:spPr>
        <p:txBody>
          <a:bodyPr/>
          <a:lstStyle>
            <a:lvl1pPr>
              <a:defRPr>
                <a:solidFill>
                  <a:srgbClr val="353D42"/>
                </a:solidFill>
              </a:defRPr>
            </a:lvl1pPr>
            <a:lvl2pPr>
              <a:defRPr>
                <a:solidFill>
                  <a:srgbClr val="353D42"/>
                </a:solidFill>
              </a:defRPr>
            </a:lvl2pPr>
            <a:lvl3pPr>
              <a:defRPr>
                <a:solidFill>
                  <a:srgbClr val="353D42"/>
                </a:solidFill>
              </a:defRPr>
            </a:lvl3pPr>
            <a:lvl4pPr>
              <a:defRPr>
                <a:solidFill>
                  <a:srgbClr val="353D42"/>
                </a:solidFill>
              </a:defRPr>
            </a:lvl4pPr>
            <a:lvl5pPr>
              <a:defRPr>
                <a:solidFill>
                  <a:srgbClr val="353D4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6838DA7F-5BE9-4D56-B3FE-2FFB85E9727E}"/>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Rectangle 6">
            <a:extLst>
              <a:ext uri="{FF2B5EF4-FFF2-40B4-BE49-F238E27FC236}">
                <a16:creationId xmlns:a16="http://schemas.microsoft.com/office/drawing/2014/main" id="{0E5E0F69-15B5-489C-B5D4-DDA2A74895CE}"/>
              </a:ext>
            </a:extLst>
          </p:cNvPr>
          <p:cNvSpPr/>
          <p:nvPr userDrawn="1"/>
        </p:nvSpPr>
        <p:spPr>
          <a:xfrm>
            <a:off x="631767" y="481012"/>
            <a:ext cx="97102" cy="1093788"/>
          </a:xfrm>
          <a:prstGeom prst="rect">
            <a:avLst/>
          </a:prstGeom>
          <a:solidFill>
            <a:srgbClr val="00AEE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55476038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woObj" preserve="1">
  <p:cSld name="Two Content Gree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C1494C-21CD-4651-A786-0AFB256FB8A8}"/>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35882BFD-1748-43DE-B3C7-3AE7165300A1}"/>
              </a:ext>
            </a:extLst>
          </p:cNvPr>
          <p:cNvSpPr>
            <a:spLocks noGrp="1"/>
          </p:cNvSpPr>
          <p:nvPr>
            <p:ph sz="half" idx="1"/>
          </p:nvPr>
        </p:nvSpPr>
        <p:spPr>
          <a:xfrm>
            <a:off x="838200" y="1825625"/>
            <a:ext cx="5181600" cy="4351338"/>
          </a:xfrm>
        </p:spPr>
        <p:txBody>
          <a:bodyPr/>
          <a:lstStyle>
            <a:lvl1pPr>
              <a:defRPr>
                <a:solidFill>
                  <a:srgbClr val="353D42"/>
                </a:solidFill>
              </a:defRPr>
            </a:lvl1pPr>
            <a:lvl2pPr>
              <a:defRPr>
                <a:solidFill>
                  <a:srgbClr val="353D42"/>
                </a:solidFill>
              </a:defRPr>
            </a:lvl2pPr>
            <a:lvl3pPr>
              <a:defRPr>
                <a:solidFill>
                  <a:srgbClr val="353D42"/>
                </a:solidFill>
              </a:defRPr>
            </a:lvl3pPr>
            <a:lvl4pPr>
              <a:defRPr>
                <a:solidFill>
                  <a:srgbClr val="353D42"/>
                </a:solidFill>
              </a:defRPr>
            </a:lvl4pPr>
            <a:lvl5pPr>
              <a:defRPr>
                <a:solidFill>
                  <a:srgbClr val="353D4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6838DA7F-5BE9-4D56-B3FE-2FFB85E9727E}"/>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Rectangle 6">
            <a:extLst>
              <a:ext uri="{FF2B5EF4-FFF2-40B4-BE49-F238E27FC236}">
                <a16:creationId xmlns:a16="http://schemas.microsoft.com/office/drawing/2014/main" id="{C5A88D74-66C0-40CA-8272-A8366D7E6837}"/>
              </a:ext>
            </a:extLst>
          </p:cNvPr>
          <p:cNvSpPr/>
          <p:nvPr userDrawn="1"/>
        </p:nvSpPr>
        <p:spPr>
          <a:xfrm>
            <a:off x="631767" y="481012"/>
            <a:ext cx="97102" cy="1093788"/>
          </a:xfrm>
          <a:prstGeom prst="rect">
            <a:avLst/>
          </a:prstGeom>
          <a:solidFill>
            <a:srgbClr val="008D4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3779718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woObj" preserve="1">
  <p:cSld name="Two Content Yellow">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C1494C-21CD-4651-A786-0AFB256FB8A8}"/>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35882BFD-1748-43DE-B3C7-3AE7165300A1}"/>
              </a:ext>
            </a:extLst>
          </p:cNvPr>
          <p:cNvSpPr>
            <a:spLocks noGrp="1"/>
          </p:cNvSpPr>
          <p:nvPr>
            <p:ph sz="half" idx="1"/>
          </p:nvPr>
        </p:nvSpPr>
        <p:spPr>
          <a:xfrm>
            <a:off x="838200" y="1825625"/>
            <a:ext cx="5181600" cy="4351338"/>
          </a:xfrm>
        </p:spPr>
        <p:txBody>
          <a:bodyPr/>
          <a:lstStyle>
            <a:lvl1pPr>
              <a:defRPr>
                <a:solidFill>
                  <a:srgbClr val="353D42"/>
                </a:solidFill>
              </a:defRPr>
            </a:lvl1pPr>
            <a:lvl2pPr>
              <a:defRPr>
                <a:solidFill>
                  <a:srgbClr val="353D42"/>
                </a:solidFill>
              </a:defRPr>
            </a:lvl2pPr>
            <a:lvl3pPr>
              <a:defRPr>
                <a:solidFill>
                  <a:srgbClr val="353D42"/>
                </a:solidFill>
              </a:defRPr>
            </a:lvl3pPr>
            <a:lvl4pPr>
              <a:defRPr>
                <a:solidFill>
                  <a:srgbClr val="353D42"/>
                </a:solidFill>
              </a:defRPr>
            </a:lvl4pPr>
            <a:lvl5pPr>
              <a:defRPr>
                <a:solidFill>
                  <a:srgbClr val="353D4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6838DA7F-5BE9-4D56-B3FE-2FFB85E9727E}"/>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Rectangle 6">
            <a:extLst>
              <a:ext uri="{FF2B5EF4-FFF2-40B4-BE49-F238E27FC236}">
                <a16:creationId xmlns:a16="http://schemas.microsoft.com/office/drawing/2014/main" id="{0973F0F0-2B5B-48CB-9F07-B3AC788AE4F8}"/>
              </a:ext>
            </a:extLst>
          </p:cNvPr>
          <p:cNvSpPr/>
          <p:nvPr userDrawn="1"/>
        </p:nvSpPr>
        <p:spPr>
          <a:xfrm>
            <a:off x="631767" y="481012"/>
            <a:ext cx="97102" cy="1093788"/>
          </a:xfrm>
          <a:prstGeom prst="rect">
            <a:avLst/>
          </a:prstGeom>
          <a:solidFill>
            <a:srgbClr val="FFF2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82790003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urpl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C1494C-21CD-4651-A786-0AFB256FB8A8}"/>
              </a:ext>
            </a:extLst>
          </p:cNvPr>
          <p:cNvSpPr>
            <a:spLocks noGrp="1"/>
          </p:cNvSpPr>
          <p:nvPr>
            <p:ph type="title"/>
          </p:nvPr>
        </p:nvSpPr>
        <p:spPr/>
        <p:txBody>
          <a:bodyPr/>
          <a:lstStyle/>
          <a:p>
            <a:r>
              <a:rPr lang="en-US" dirty="0"/>
              <a:t>Click to edit Master title style</a:t>
            </a:r>
            <a:endParaRPr lang="en-GB" dirty="0"/>
          </a:p>
        </p:txBody>
      </p:sp>
      <p:sp>
        <p:nvSpPr>
          <p:cNvPr id="3" name="Content Placeholder 2">
            <a:extLst>
              <a:ext uri="{FF2B5EF4-FFF2-40B4-BE49-F238E27FC236}">
                <a16:creationId xmlns:a16="http://schemas.microsoft.com/office/drawing/2014/main" id="{35882BFD-1748-43DE-B3C7-3AE7165300A1}"/>
              </a:ext>
            </a:extLst>
          </p:cNvPr>
          <p:cNvSpPr>
            <a:spLocks noGrp="1"/>
          </p:cNvSpPr>
          <p:nvPr>
            <p:ph sz="half" idx="1"/>
          </p:nvPr>
        </p:nvSpPr>
        <p:spPr>
          <a:xfrm>
            <a:off x="838200" y="1825625"/>
            <a:ext cx="5181600" cy="4351338"/>
          </a:xfrm>
        </p:spPr>
        <p:txBody>
          <a:bodyPr/>
          <a:lstStyle>
            <a:lvl1pPr>
              <a:defRPr>
                <a:solidFill>
                  <a:srgbClr val="353D42"/>
                </a:solidFill>
              </a:defRPr>
            </a:lvl1pPr>
            <a:lvl2pPr>
              <a:defRPr>
                <a:solidFill>
                  <a:srgbClr val="353D42"/>
                </a:solidFill>
              </a:defRPr>
            </a:lvl2pPr>
            <a:lvl3pPr>
              <a:defRPr>
                <a:solidFill>
                  <a:srgbClr val="353D42"/>
                </a:solidFill>
              </a:defRPr>
            </a:lvl3pPr>
            <a:lvl4pPr>
              <a:defRPr>
                <a:solidFill>
                  <a:srgbClr val="353D42"/>
                </a:solidFill>
              </a:defRPr>
            </a:lvl4pPr>
            <a:lvl5pPr>
              <a:defRPr>
                <a:solidFill>
                  <a:srgbClr val="353D4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6838DA7F-5BE9-4D56-B3FE-2FFB85E9727E}"/>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Rectangle 6">
            <a:extLst>
              <a:ext uri="{FF2B5EF4-FFF2-40B4-BE49-F238E27FC236}">
                <a16:creationId xmlns:a16="http://schemas.microsoft.com/office/drawing/2014/main" id="{74CC2CC3-ED51-4C63-9B75-589BEA5EE2CF}"/>
              </a:ext>
            </a:extLst>
          </p:cNvPr>
          <p:cNvSpPr/>
          <p:nvPr userDrawn="1"/>
        </p:nvSpPr>
        <p:spPr>
          <a:xfrm>
            <a:off x="631767" y="481012"/>
            <a:ext cx="97102" cy="1093788"/>
          </a:xfrm>
          <a:prstGeom prst="rect">
            <a:avLst/>
          </a:prstGeom>
          <a:solidFill>
            <a:srgbClr val="9E00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8204797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Content Blu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5DB183-039D-4124-BB89-00414261404D}"/>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5460A010-7174-4C4E-B713-4F3A59E92F5C}"/>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Rectangle 5">
            <a:extLst>
              <a:ext uri="{FF2B5EF4-FFF2-40B4-BE49-F238E27FC236}">
                <a16:creationId xmlns:a16="http://schemas.microsoft.com/office/drawing/2014/main" id="{5664E6FF-7F48-4E3D-A23C-F90B3484792B}"/>
              </a:ext>
            </a:extLst>
          </p:cNvPr>
          <p:cNvSpPr/>
          <p:nvPr userDrawn="1"/>
        </p:nvSpPr>
        <p:spPr>
          <a:xfrm>
            <a:off x="631767" y="481012"/>
            <a:ext cx="97102" cy="1093788"/>
          </a:xfrm>
          <a:prstGeom prst="rect">
            <a:avLst/>
          </a:prstGeom>
          <a:solidFill>
            <a:srgbClr val="00AEE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8590019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Content Gree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5DB183-039D-4124-BB89-00414261404D}"/>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5460A010-7174-4C4E-B713-4F3A59E92F5C}"/>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4">
            <a:extLst>
              <a:ext uri="{FF2B5EF4-FFF2-40B4-BE49-F238E27FC236}">
                <a16:creationId xmlns:a16="http://schemas.microsoft.com/office/drawing/2014/main" id="{DABDBFA5-FA16-43B0-B8B0-D8050CE97301}"/>
              </a:ext>
            </a:extLst>
          </p:cNvPr>
          <p:cNvSpPr/>
          <p:nvPr userDrawn="1"/>
        </p:nvSpPr>
        <p:spPr>
          <a:xfrm>
            <a:off x="631767" y="481012"/>
            <a:ext cx="97102" cy="1093788"/>
          </a:xfrm>
          <a:prstGeom prst="rect">
            <a:avLst/>
          </a:prstGeom>
          <a:solidFill>
            <a:srgbClr val="008D4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6209273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Content Yellow">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5DB183-039D-4124-BB89-00414261404D}"/>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5460A010-7174-4C4E-B713-4F3A59E92F5C}"/>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Rectangle 5">
            <a:extLst>
              <a:ext uri="{FF2B5EF4-FFF2-40B4-BE49-F238E27FC236}">
                <a16:creationId xmlns:a16="http://schemas.microsoft.com/office/drawing/2014/main" id="{18565CC2-48FE-4807-BC1F-228C581D3634}"/>
              </a:ext>
            </a:extLst>
          </p:cNvPr>
          <p:cNvSpPr/>
          <p:nvPr userDrawn="1"/>
        </p:nvSpPr>
        <p:spPr>
          <a:xfrm>
            <a:off x="631767" y="481012"/>
            <a:ext cx="97102" cy="1093788"/>
          </a:xfrm>
          <a:prstGeom prst="rect">
            <a:avLst/>
          </a:prstGeom>
          <a:solidFill>
            <a:srgbClr val="FFF2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3971911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Content Purpl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5DB183-039D-4124-BB89-00414261404D}"/>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5460A010-7174-4C4E-B713-4F3A59E92F5C}"/>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4">
            <a:extLst>
              <a:ext uri="{FF2B5EF4-FFF2-40B4-BE49-F238E27FC236}">
                <a16:creationId xmlns:a16="http://schemas.microsoft.com/office/drawing/2014/main" id="{499A0B44-40F0-4082-918F-ECE64121F3EB}"/>
              </a:ext>
            </a:extLst>
          </p:cNvPr>
          <p:cNvSpPr/>
          <p:nvPr userDrawn="1"/>
        </p:nvSpPr>
        <p:spPr>
          <a:xfrm>
            <a:off x="631767" y="481012"/>
            <a:ext cx="97102" cy="1093788"/>
          </a:xfrm>
          <a:prstGeom prst="rect">
            <a:avLst/>
          </a:prstGeom>
          <a:solidFill>
            <a:srgbClr val="9E00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8712629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Tall Content Pink">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5DB183-039D-4124-BB89-00414261404D}"/>
              </a:ext>
            </a:extLst>
          </p:cNvPr>
          <p:cNvSpPr>
            <a:spLocks noGrp="1"/>
          </p:cNvSpPr>
          <p:nvPr>
            <p:ph type="title"/>
          </p:nvPr>
        </p:nvSpPr>
        <p:spPr>
          <a:xfrm>
            <a:off x="838200" y="423526"/>
            <a:ext cx="10515600" cy="309600"/>
          </a:xfrm>
        </p:spPr>
        <p:txBody>
          <a:bodyPr>
            <a:noAutofit/>
          </a:bodyPr>
          <a:lstStyle>
            <a:lvl1pPr>
              <a:defRPr sz="28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5460A010-7174-4C4E-B713-4F3A59E92F5C}"/>
              </a:ext>
            </a:extLst>
          </p:cNvPr>
          <p:cNvSpPr>
            <a:spLocks noGrp="1"/>
          </p:cNvSpPr>
          <p:nvPr>
            <p:ph idx="1"/>
          </p:nvPr>
        </p:nvSpPr>
        <p:spPr>
          <a:xfrm>
            <a:off x="838200" y="1027906"/>
            <a:ext cx="10515600" cy="51120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4">
            <a:extLst>
              <a:ext uri="{FF2B5EF4-FFF2-40B4-BE49-F238E27FC236}">
                <a16:creationId xmlns:a16="http://schemas.microsoft.com/office/drawing/2014/main" id="{8E55127E-B30C-4914-B78D-3DDA509194C9}"/>
              </a:ext>
            </a:extLst>
          </p:cNvPr>
          <p:cNvSpPr/>
          <p:nvPr userDrawn="1"/>
        </p:nvSpPr>
        <p:spPr>
          <a:xfrm>
            <a:off x="631669" y="387032"/>
            <a:ext cx="97200" cy="382588"/>
          </a:xfrm>
          <a:prstGeom prst="rect">
            <a:avLst/>
          </a:prstGeom>
          <a:solidFill>
            <a:srgbClr val="EE266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9665114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Tall Content Blu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5DB183-039D-4124-BB89-00414261404D}"/>
              </a:ext>
            </a:extLst>
          </p:cNvPr>
          <p:cNvSpPr>
            <a:spLocks noGrp="1"/>
          </p:cNvSpPr>
          <p:nvPr>
            <p:ph type="title"/>
          </p:nvPr>
        </p:nvSpPr>
        <p:spPr>
          <a:xfrm>
            <a:off x="838200" y="423526"/>
            <a:ext cx="10515600" cy="309600"/>
          </a:xfrm>
        </p:spPr>
        <p:txBody>
          <a:bodyPr>
            <a:noAutofit/>
          </a:bodyPr>
          <a:lstStyle>
            <a:lvl1pPr>
              <a:defRPr sz="28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5460A010-7174-4C4E-B713-4F3A59E92F5C}"/>
              </a:ext>
            </a:extLst>
          </p:cNvPr>
          <p:cNvSpPr>
            <a:spLocks noGrp="1"/>
          </p:cNvSpPr>
          <p:nvPr>
            <p:ph idx="1"/>
          </p:nvPr>
        </p:nvSpPr>
        <p:spPr>
          <a:xfrm>
            <a:off x="838200" y="1027906"/>
            <a:ext cx="10515600" cy="51120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4">
            <a:extLst>
              <a:ext uri="{FF2B5EF4-FFF2-40B4-BE49-F238E27FC236}">
                <a16:creationId xmlns:a16="http://schemas.microsoft.com/office/drawing/2014/main" id="{5817D743-7AE0-440A-B15A-60464AA4E7F9}"/>
              </a:ext>
            </a:extLst>
          </p:cNvPr>
          <p:cNvSpPr/>
          <p:nvPr userDrawn="1"/>
        </p:nvSpPr>
        <p:spPr>
          <a:xfrm>
            <a:off x="631669" y="387032"/>
            <a:ext cx="97200" cy="382588"/>
          </a:xfrm>
          <a:prstGeom prst="rect">
            <a:avLst/>
          </a:prstGeom>
          <a:solidFill>
            <a:srgbClr val="00AEE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818720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Tall Content Gree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5DB183-039D-4124-BB89-00414261404D}"/>
              </a:ext>
            </a:extLst>
          </p:cNvPr>
          <p:cNvSpPr>
            <a:spLocks noGrp="1"/>
          </p:cNvSpPr>
          <p:nvPr>
            <p:ph type="title"/>
          </p:nvPr>
        </p:nvSpPr>
        <p:spPr>
          <a:xfrm>
            <a:off x="838200" y="423526"/>
            <a:ext cx="10515600" cy="309600"/>
          </a:xfrm>
        </p:spPr>
        <p:txBody>
          <a:bodyPr>
            <a:noAutofit/>
          </a:bodyPr>
          <a:lstStyle>
            <a:lvl1pPr>
              <a:defRPr sz="28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5460A010-7174-4C4E-B713-4F3A59E92F5C}"/>
              </a:ext>
            </a:extLst>
          </p:cNvPr>
          <p:cNvSpPr>
            <a:spLocks noGrp="1"/>
          </p:cNvSpPr>
          <p:nvPr>
            <p:ph idx="1"/>
          </p:nvPr>
        </p:nvSpPr>
        <p:spPr>
          <a:xfrm>
            <a:off x="838200" y="1027906"/>
            <a:ext cx="10515600" cy="51120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Rectangle 5">
            <a:extLst>
              <a:ext uri="{FF2B5EF4-FFF2-40B4-BE49-F238E27FC236}">
                <a16:creationId xmlns:a16="http://schemas.microsoft.com/office/drawing/2014/main" id="{880C2362-CB36-4D46-BA08-89833C947ADC}"/>
              </a:ext>
            </a:extLst>
          </p:cNvPr>
          <p:cNvSpPr/>
          <p:nvPr userDrawn="1"/>
        </p:nvSpPr>
        <p:spPr>
          <a:xfrm>
            <a:off x="631669" y="387032"/>
            <a:ext cx="97200" cy="382588"/>
          </a:xfrm>
          <a:prstGeom prst="rect">
            <a:avLst/>
          </a:prstGeom>
          <a:solidFill>
            <a:srgbClr val="008D4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1360299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image" Target="../media/image1.png"/><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24.xml"/><Relationship Id="rId7" Type="http://schemas.openxmlformats.org/officeDocument/2006/relationships/image" Target="../media/image2.png"/><Relationship Id="rId2" Type="http://schemas.openxmlformats.org/officeDocument/2006/relationships/slideLayout" Target="../slideLayouts/slideLayout23.xml"/><Relationship Id="rId1" Type="http://schemas.openxmlformats.org/officeDocument/2006/relationships/slideLayout" Target="../slideLayouts/slideLayout22.xml"/><Relationship Id="rId6" Type="http://schemas.openxmlformats.org/officeDocument/2006/relationships/theme" Target="../theme/theme2.xml"/><Relationship Id="rId5" Type="http://schemas.openxmlformats.org/officeDocument/2006/relationships/slideLayout" Target="../slideLayouts/slideLayout26.xml"/><Relationship Id="rId4"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A8C109B-B4CF-4D7F-9261-981195E23CF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EB106725-62F0-4F31-9A72-AD8DEEA2FF3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pic>
        <p:nvPicPr>
          <p:cNvPr id="6" name="Picture 5">
            <a:extLst>
              <a:ext uri="{FF2B5EF4-FFF2-40B4-BE49-F238E27FC236}">
                <a16:creationId xmlns:a16="http://schemas.microsoft.com/office/drawing/2014/main" id="{7DF8DFA5-34BD-4B44-BC35-D1054D2CCA80}"/>
              </a:ext>
            </a:extLst>
          </p:cNvPr>
          <p:cNvPicPr>
            <a:picLocks noChangeAspect="1"/>
          </p:cNvPicPr>
          <p:nvPr userDrawn="1"/>
        </p:nvPicPr>
        <p:blipFill>
          <a:blip r:embed="rId23">
            <a:extLst>
              <a:ext uri="{28A0092B-C50C-407E-A947-70E740481C1C}">
                <a14:useLocalDpi xmlns:a14="http://schemas.microsoft.com/office/drawing/2010/main" val="0"/>
              </a:ext>
            </a:extLst>
          </a:blip>
          <a:stretch>
            <a:fillRect/>
          </a:stretch>
        </p:blipFill>
        <p:spPr>
          <a:xfrm>
            <a:off x="9482400" y="6390000"/>
            <a:ext cx="2412000" cy="202665"/>
          </a:xfrm>
          <a:prstGeom prst="rect">
            <a:avLst/>
          </a:prstGeom>
        </p:spPr>
      </p:pic>
    </p:spTree>
    <p:extLst>
      <p:ext uri="{BB962C8B-B14F-4D97-AF65-F5344CB8AC3E}">
        <p14:creationId xmlns:p14="http://schemas.microsoft.com/office/powerpoint/2010/main" val="2480013380"/>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 id="2147483694" r:id="rId17"/>
    <p:sldLayoutId id="2147483695" r:id="rId18"/>
    <p:sldLayoutId id="2147483696" r:id="rId19"/>
    <p:sldLayoutId id="2147483697" r:id="rId20"/>
    <p:sldLayoutId id="2147483698" r:id="rId21"/>
  </p:sldLayoutIdLst>
  <p:txStyles>
    <p:titleStyle>
      <a:lvl1pPr algn="l" defTabSz="914400" rtl="0" eaLnBrk="1" latinLnBrk="0" hangingPunct="1">
        <a:lnSpc>
          <a:spcPct val="90000"/>
        </a:lnSpc>
        <a:spcBef>
          <a:spcPct val="0"/>
        </a:spcBef>
        <a:buNone/>
        <a:defRPr sz="4400" kern="1200">
          <a:solidFill>
            <a:srgbClr val="353D42"/>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353D42"/>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353D42"/>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353D42"/>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353D42"/>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353D42"/>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353D42"/>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3806C1F1-8DA4-4E73-9DA6-CF432EFBF109}"/>
              </a:ext>
            </a:extLst>
          </p:cNvPr>
          <p:cNvSpPr/>
          <p:nvPr userDrawn="1"/>
        </p:nvSpPr>
        <p:spPr>
          <a:xfrm>
            <a:off x="0" y="0"/>
            <a:ext cx="6096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 name="Title Placeholder 1">
            <a:extLst>
              <a:ext uri="{FF2B5EF4-FFF2-40B4-BE49-F238E27FC236}">
                <a16:creationId xmlns:a16="http://schemas.microsoft.com/office/drawing/2014/main" id="{9A8C109B-B4CF-4D7F-9261-981195E23CF8}"/>
              </a:ext>
            </a:extLst>
          </p:cNvPr>
          <p:cNvSpPr>
            <a:spLocks noGrp="1"/>
          </p:cNvSpPr>
          <p:nvPr>
            <p:ph type="title"/>
          </p:nvPr>
        </p:nvSpPr>
        <p:spPr>
          <a:xfrm>
            <a:off x="838200" y="365125"/>
            <a:ext cx="5171902"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EB106725-62F0-4F31-9A72-AD8DEEA2FF3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pic>
        <p:nvPicPr>
          <p:cNvPr id="7" name="Picture 6" descr="A picture containing clipart&#10;&#10;Description generated with high confidence">
            <a:extLst>
              <a:ext uri="{FF2B5EF4-FFF2-40B4-BE49-F238E27FC236}">
                <a16:creationId xmlns:a16="http://schemas.microsoft.com/office/drawing/2014/main" id="{8A91E656-FB05-4205-BF7B-D9FC9DADDD24}"/>
              </a:ext>
            </a:extLst>
          </p:cNvPr>
          <p:cNvPicPr>
            <a:picLocks noChangeAspect="1"/>
          </p:cNvPicPr>
          <p:nvPr userDrawn="1"/>
        </p:nvPicPr>
        <p:blipFill>
          <a:blip r:embed="rId7">
            <a:extLst>
              <a:ext uri="{28A0092B-C50C-407E-A947-70E740481C1C}">
                <a14:useLocalDpi xmlns:a14="http://schemas.microsoft.com/office/drawing/2010/main" val="0"/>
              </a:ext>
            </a:extLst>
          </a:blip>
          <a:stretch>
            <a:fillRect/>
          </a:stretch>
        </p:blipFill>
        <p:spPr>
          <a:xfrm>
            <a:off x="9481930" y="6391547"/>
            <a:ext cx="2411896" cy="202656"/>
          </a:xfrm>
          <a:prstGeom prst="rect">
            <a:avLst/>
          </a:prstGeom>
        </p:spPr>
      </p:pic>
    </p:spTree>
    <p:extLst>
      <p:ext uri="{BB962C8B-B14F-4D97-AF65-F5344CB8AC3E}">
        <p14:creationId xmlns:p14="http://schemas.microsoft.com/office/powerpoint/2010/main" val="3592020299"/>
      </p:ext>
    </p:extLst>
  </p:cSld>
  <p:clrMap bg1="lt1" tx1="dk1" bg2="lt2" tx2="dk2" accent1="accent1" accent2="accent2" accent3="accent3" accent4="accent4" accent5="accent5" accent6="accent6" hlink="hlink" folHlink="folHlink"/>
  <p:sldLayoutIdLst>
    <p:sldLayoutId id="2147483716" r:id="rId1"/>
    <p:sldLayoutId id="2147483717" r:id="rId2"/>
    <p:sldLayoutId id="2147483718" r:id="rId3"/>
    <p:sldLayoutId id="2147483719" r:id="rId4"/>
    <p:sldLayoutId id="2147483720" r:id="rId5"/>
  </p:sldLayoutIdLst>
  <p:txStyles>
    <p:titleStyle>
      <a:lvl1pPr algn="l" defTabSz="914400" rtl="0" eaLnBrk="1" latinLnBrk="0" hangingPunct="1">
        <a:lnSpc>
          <a:spcPct val="90000"/>
        </a:lnSpc>
        <a:spcBef>
          <a:spcPct val="0"/>
        </a:spcBef>
        <a:buNone/>
        <a:defRPr sz="3200" kern="1200">
          <a:solidFill>
            <a:srgbClr val="353D42"/>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bg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bg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chart" Target="../charts/chart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chart" Target="../charts/chart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chart" Target="../charts/chart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chart" Target="../charts/chart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chart" Target="../charts/chart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chart" Target="../charts/chart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chart" Target="../charts/chart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2" Type="http://schemas.openxmlformats.org/officeDocument/2006/relationships/chart" Target="../charts/chart1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4C1998-F688-48CA-8E9F-C351EAE6C497}"/>
              </a:ext>
            </a:extLst>
          </p:cNvPr>
          <p:cNvSpPr>
            <a:spLocks noGrp="1"/>
          </p:cNvSpPr>
          <p:nvPr>
            <p:ph type="ctrTitle"/>
          </p:nvPr>
        </p:nvSpPr>
        <p:spPr>
          <a:xfrm>
            <a:off x="1524000" y="1122363"/>
            <a:ext cx="9144000" cy="2387600"/>
          </a:xfrm>
        </p:spPr>
        <p:txBody>
          <a:bodyPr>
            <a:normAutofit/>
          </a:bodyPr>
          <a:lstStyle/>
          <a:p>
            <a:r>
              <a:rPr lang="en-GB" sz="3600"/>
              <a:t>Pubs in London</a:t>
            </a:r>
          </a:p>
        </p:txBody>
      </p:sp>
      <p:sp>
        <p:nvSpPr>
          <p:cNvPr id="3" name="Subtitle 2">
            <a:extLst>
              <a:ext uri="{FF2B5EF4-FFF2-40B4-BE49-F238E27FC236}">
                <a16:creationId xmlns:a16="http://schemas.microsoft.com/office/drawing/2014/main" id="{B9B7D9C8-7044-4DEB-B0A4-6984B71ADEB0}"/>
              </a:ext>
            </a:extLst>
          </p:cNvPr>
          <p:cNvSpPr>
            <a:spLocks noGrp="1"/>
          </p:cNvSpPr>
          <p:nvPr>
            <p:ph type="subTitle" idx="1"/>
          </p:nvPr>
        </p:nvSpPr>
        <p:spPr>
          <a:xfrm>
            <a:off x="1524000" y="3695944"/>
            <a:ext cx="9144000" cy="1389749"/>
          </a:xfrm>
        </p:spPr>
        <p:txBody>
          <a:bodyPr>
            <a:normAutofit/>
          </a:bodyPr>
          <a:lstStyle/>
          <a:p>
            <a:r>
              <a:rPr lang="en-GB" sz="2000" u="sng"/>
              <a:t>Opinion Research: March 2019</a:t>
            </a:r>
          </a:p>
        </p:txBody>
      </p:sp>
    </p:spTree>
    <p:extLst>
      <p:ext uri="{BB962C8B-B14F-4D97-AF65-F5344CB8AC3E}">
        <p14:creationId xmlns:p14="http://schemas.microsoft.com/office/powerpoint/2010/main" val="9272717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563879-C87C-4BCF-9216-3377FF069CD1}"/>
              </a:ext>
            </a:extLst>
          </p:cNvPr>
          <p:cNvSpPr>
            <a:spLocks noGrp="1"/>
          </p:cNvSpPr>
          <p:nvPr>
            <p:ph type="title"/>
          </p:nvPr>
        </p:nvSpPr>
        <p:spPr/>
        <p:txBody>
          <a:bodyPr>
            <a:noAutofit/>
          </a:bodyPr>
          <a:lstStyle/>
          <a:p>
            <a:r>
              <a:rPr lang="en-GB" sz="1600" dirty="0"/>
              <a:t>This followed by visiting the pub to eat (27%, and particularly those aged 30+), socialising with work colleagues (24%) and celebrating birthdays etc. </a:t>
            </a:r>
            <a:br>
              <a:rPr lang="en-GB" sz="1600" dirty="0"/>
            </a:br>
            <a:br>
              <a:rPr lang="en-GB" sz="1600" dirty="0"/>
            </a:br>
            <a:r>
              <a:rPr lang="en-GB" sz="1600" dirty="0"/>
              <a:t>Lower social grade Londoners are more likely that all Londoners to visit the pub for family or birthday celebrations. </a:t>
            </a:r>
            <a:endParaRPr lang="en-GB" sz="2000" dirty="0"/>
          </a:p>
        </p:txBody>
      </p:sp>
      <p:graphicFrame>
        <p:nvGraphicFramePr>
          <p:cNvPr id="4" name="Content Placeholder 3">
            <a:extLst>
              <a:ext uri="{FF2B5EF4-FFF2-40B4-BE49-F238E27FC236}">
                <a16:creationId xmlns:a16="http://schemas.microsoft.com/office/drawing/2014/main" id="{CECE50C9-14FF-432E-BE93-93355D45EE14}"/>
              </a:ext>
            </a:extLst>
          </p:cNvPr>
          <p:cNvGraphicFramePr>
            <a:graphicFrameLocks noGrp="1"/>
          </p:cNvGraphicFramePr>
          <p:nvPr>
            <p:ph idx="1"/>
            <p:extLst>
              <p:ext uri="{D42A27DB-BD31-4B8C-83A1-F6EECF244321}">
                <p14:modId xmlns:p14="http://schemas.microsoft.com/office/powerpoint/2010/main" val="2283877641"/>
              </p:ext>
            </p:extLst>
          </p:nvPr>
        </p:nvGraphicFramePr>
        <p:xfrm>
          <a:off x="838200" y="1778465"/>
          <a:ext cx="10515600" cy="445783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672848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2CDB65-2105-4989-B466-9CE7C5F2B543}"/>
              </a:ext>
            </a:extLst>
          </p:cNvPr>
          <p:cNvSpPr>
            <a:spLocks noGrp="1"/>
          </p:cNvSpPr>
          <p:nvPr>
            <p:ph type="title"/>
          </p:nvPr>
        </p:nvSpPr>
        <p:spPr/>
        <p:txBody>
          <a:bodyPr>
            <a:normAutofit/>
          </a:bodyPr>
          <a:lstStyle/>
          <a:p>
            <a:r>
              <a:rPr lang="en-GB" sz="2000" dirty="0"/>
              <a:t>Parents are less likely to visit a pub to socialise with friends</a:t>
            </a:r>
            <a:br>
              <a:rPr lang="en-GB" sz="2000" dirty="0"/>
            </a:br>
            <a:br>
              <a:rPr lang="en-GB" sz="2000" dirty="0"/>
            </a:br>
            <a:r>
              <a:rPr lang="en-GB" sz="2000" dirty="0"/>
              <a:t>They are more likely to celebrate leaving do’s/ birthdays, watch sport, and for work</a:t>
            </a:r>
          </a:p>
        </p:txBody>
      </p:sp>
      <p:graphicFrame>
        <p:nvGraphicFramePr>
          <p:cNvPr id="4" name="Content Placeholder 3">
            <a:extLst>
              <a:ext uri="{FF2B5EF4-FFF2-40B4-BE49-F238E27FC236}">
                <a16:creationId xmlns:a16="http://schemas.microsoft.com/office/drawing/2014/main" id="{93952ACC-26CD-4359-B4E2-0FBAFF1A6F82}"/>
              </a:ext>
            </a:extLst>
          </p:cNvPr>
          <p:cNvGraphicFramePr>
            <a:graphicFrameLocks noGrp="1"/>
          </p:cNvGraphicFramePr>
          <p:nvPr>
            <p:ph idx="1"/>
            <p:extLst>
              <p:ext uri="{D42A27DB-BD31-4B8C-83A1-F6EECF244321}">
                <p14:modId xmlns:p14="http://schemas.microsoft.com/office/powerpoint/2010/main" val="523246687"/>
              </p:ext>
            </p:extLst>
          </p:nvPr>
        </p:nvGraphicFramePr>
        <p:xfrm>
          <a:off x="838200" y="1825625"/>
          <a:ext cx="10515600" cy="435133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6394640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89C769-3A51-489F-886F-C18B44F9FCF3}"/>
              </a:ext>
            </a:extLst>
          </p:cNvPr>
          <p:cNvSpPr>
            <a:spLocks noGrp="1"/>
          </p:cNvSpPr>
          <p:nvPr>
            <p:ph type="title"/>
          </p:nvPr>
        </p:nvSpPr>
        <p:spPr/>
        <p:txBody>
          <a:bodyPr>
            <a:normAutofit/>
          </a:bodyPr>
          <a:lstStyle/>
          <a:p>
            <a:r>
              <a:rPr lang="en-GB" sz="2000" dirty="0"/>
              <a:t>Londoners who don’t drink alcohol are 3x less likely to go to a pub to socialise with friends.</a:t>
            </a:r>
            <a:br>
              <a:rPr lang="en-GB" sz="2000" dirty="0"/>
            </a:br>
            <a:br>
              <a:rPr lang="en-GB" sz="2000" dirty="0"/>
            </a:br>
            <a:r>
              <a:rPr lang="en-GB" sz="2000" dirty="0"/>
              <a:t>They are half as likely to socialise with family or colleagues at a pub, but only slightly less likely to eat at a pub.</a:t>
            </a:r>
          </a:p>
        </p:txBody>
      </p:sp>
      <p:graphicFrame>
        <p:nvGraphicFramePr>
          <p:cNvPr id="4" name="Content Placeholder 3">
            <a:extLst>
              <a:ext uri="{FF2B5EF4-FFF2-40B4-BE49-F238E27FC236}">
                <a16:creationId xmlns:a16="http://schemas.microsoft.com/office/drawing/2014/main" id="{59D8651A-FC1D-4DA5-941C-CFFAB0B6C8D0}"/>
              </a:ext>
            </a:extLst>
          </p:cNvPr>
          <p:cNvGraphicFramePr>
            <a:graphicFrameLocks noGrp="1"/>
          </p:cNvGraphicFramePr>
          <p:nvPr>
            <p:ph idx="1"/>
            <p:extLst/>
          </p:nvPr>
        </p:nvGraphicFramePr>
        <p:xfrm>
          <a:off x="838200" y="1825625"/>
          <a:ext cx="10515600" cy="435133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6058654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826E7A-49CE-4B00-9987-F3BB473AA0B4}"/>
              </a:ext>
            </a:extLst>
          </p:cNvPr>
          <p:cNvSpPr>
            <a:spLocks noGrp="1"/>
          </p:cNvSpPr>
          <p:nvPr>
            <p:ph type="title"/>
          </p:nvPr>
        </p:nvSpPr>
        <p:spPr/>
        <p:txBody>
          <a:bodyPr>
            <a:normAutofit/>
          </a:bodyPr>
          <a:lstStyle/>
          <a:p>
            <a:r>
              <a:rPr lang="en-GB" sz="1600" dirty="0"/>
              <a:t>The main reasons Londoners don’t visit pubs more regularly are because they are too expensive (32%), prefer to stay at home (27%) or prefer to socialise elsewhere (21%).</a:t>
            </a:r>
          </a:p>
        </p:txBody>
      </p:sp>
      <p:graphicFrame>
        <p:nvGraphicFramePr>
          <p:cNvPr id="4" name="Content Placeholder 3">
            <a:extLst>
              <a:ext uri="{FF2B5EF4-FFF2-40B4-BE49-F238E27FC236}">
                <a16:creationId xmlns:a16="http://schemas.microsoft.com/office/drawing/2014/main" id="{DCA7CBCA-4FF8-470B-8117-48135DEA5E9F}"/>
              </a:ext>
            </a:extLst>
          </p:cNvPr>
          <p:cNvGraphicFramePr>
            <a:graphicFrameLocks noGrp="1"/>
          </p:cNvGraphicFramePr>
          <p:nvPr>
            <p:ph idx="1"/>
            <p:extLst/>
          </p:nvPr>
        </p:nvGraphicFramePr>
        <p:xfrm>
          <a:off x="838200" y="1825625"/>
          <a:ext cx="10515600" cy="435133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24776521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DCA7CBCA-4FF8-470B-8117-48135DEA5E9F}"/>
              </a:ext>
            </a:extLst>
          </p:cNvPr>
          <p:cNvGraphicFramePr>
            <a:graphicFrameLocks noGrp="1"/>
          </p:cNvGraphicFramePr>
          <p:nvPr>
            <p:ph idx="1"/>
            <p:extLst>
              <p:ext uri="{D42A27DB-BD31-4B8C-83A1-F6EECF244321}">
                <p14:modId xmlns:p14="http://schemas.microsoft.com/office/powerpoint/2010/main" val="4257139071"/>
              </p:ext>
            </p:extLst>
          </p:nvPr>
        </p:nvGraphicFramePr>
        <p:xfrm>
          <a:off x="246433" y="1512858"/>
          <a:ext cx="7535695" cy="4927003"/>
        </p:xfrm>
        <a:graphic>
          <a:graphicData uri="http://schemas.openxmlformats.org/drawingml/2006/chart">
            <c:chart xmlns:c="http://schemas.openxmlformats.org/drawingml/2006/chart" xmlns:r="http://schemas.openxmlformats.org/officeDocument/2006/relationships" r:id="rId2"/>
          </a:graphicData>
        </a:graphic>
      </p:graphicFrame>
      <p:sp>
        <p:nvSpPr>
          <p:cNvPr id="5" name="Rectangle 4">
            <a:extLst>
              <a:ext uri="{FF2B5EF4-FFF2-40B4-BE49-F238E27FC236}">
                <a16:creationId xmlns:a16="http://schemas.microsoft.com/office/drawing/2014/main" id="{0F2262EC-4D53-44C9-BCD3-0D11C3596CB0}"/>
              </a:ext>
            </a:extLst>
          </p:cNvPr>
          <p:cNvSpPr/>
          <p:nvPr/>
        </p:nvSpPr>
        <p:spPr>
          <a:xfrm>
            <a:off x="7782128" y="1512858"/>
            <a:ext cx="4163438" cy="4401205"/>
          </a:xfrm>
          <a:prstGeom prst="rect">
            <a:avLst/>
          </a:prstGeom>
        </p:spPr>
        <p:txBody>
          <a:bodyPr wrap="square">
            <a:spAutoFit/>
          </a:bodyPr>
          <a:lstStyle/>
          <a:p>
            <a:pPr marL="285750" indent="-285750">
              <a:buFont typeface="Arial" panose="020B0604020202020204" pitchFamily="34" charset="0"/>
              <a:buChar char="•"/>
            </a:pPr>
            <a:r>
              <a:rPr lang="en-GB" sz="1400" dirty="0">
                <a:latin typeface="Arial" panose="020B0604020202020204" pitchFamily="34" charset="0"/>
                <a:cs typeface="Arial" panose="020B0604020202020204" pitchFamily="34" charset="0"/>
              </a:rPr>
              <a:t>Higher social grades are more likely to say that expense is a barrier – 34% to 30%. </a:t>
            </a:r>
            <a:br>
              <a:rPr lang="en-GB" sz="1400" dirty="0">
                <a:latin typeface="Arial" panose="020B0604020202020204" pitchFamily="34" charset="0"/>
                <a:cs typeface="Arial" panose="020B0604020202020204" pitchFamily="34" charset="0"/>
              </a:rPr>
            </a:br>
            <a:endParaRPr lang="en-GB" sz="14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en-GB" sz="14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GB" sz="1400" dirty="0">
                <a:latin typeface="Arial" panose="020B0604020202020204" pitchFamily="34" charset="0"/>
                <a:cs typeface="Arial" panose="020B0604020202020204" pitchFamily="34" charset="0"/>
              </a:rPr>
              <a:t>Older Londoners are much more likely to say they want to stay at home (particularly 40+), and that they don’t drink alcohol (particularly 65+).</a:t>
            </a:r>
            <a:br>
              <a:rPr lang="en-GB" sz="1400" dirty="0">
                <a:latin typeface="Arial" panose="020B0604020202020204" pitchFamily="34" charset="0"/>
                <a:cs typeface="Arial" panose="020B0604020202020204" pitchFamily="34" charset="0"/>
              </a:rPr>
            </a:br>
            <a:endParaRPr lang="en-GB" sz="14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en-GB" sz="14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GB" sz="1400" dirty="0">
                <a:latin typeface="Arial" panose="020B0604020202020204" pitchFamily="34" charset="0"/>
                <a:cs typeface="Arial" panose="020B0604020202020204" pitchFamily="34" charset="0"/>
              </a:rPr>
              <a:t>Women are more likely to say that they don’t drink alcohol (21%, to 16% of men), and 24% say they prefer to socialise elsewhere (16% of men).</a:t>
            </a:r>
          </a:p>
          <a:p>
            <a:endParaRPr lang="en-GB" sz="1400" dirty="0">
              <a:latin typeface="Arial" panose="020B0604020202020204" pitchFamily="34" charset="0"/>
              <a:cs typeface="Arial" panose="020B0604020202020204" pitchFamily="34" charset="0"/>
            </a:endParaRPr>
          </a:p>
          <a:p>
            <a:endParaRPr lang="en-GB" sz="14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GB" sz="1400" dirty="0">
                <a:latin typeface="Arial" panose="020B0604020202020204" pitchFamily="34" charset="0"/>
                <a:cs typeface="Arial" panose="020B0604020202020204" pitchFamily="34" charset="0"/>
              </a:rPr>
              <a:t> Black Londoners are more likely to say they’d prefer to social elsewhere (32%, to 21% of all Londoners), and that pubs don’t have a good choice of food (11%, to 6% of all Londoners). </a:t>
            </a:r>
          </a:p>
        </p:txBody>
      </p:sp>
      <p:sp>
        <p:nvSpPr>
          <p:cNvPr id="9" name="Title 8">
            <a:extLst>
              <a:ext uri="{FF2B5EF4-FFF2-40B4-BE49-F238E27FC236}">
                <a16:creationId xmlns:a16="http://schemas.microsoft.com/office/drawing/2014/main" id="{3509D22C-0E62-414F-8BA6-860FE6EF8802}"/>
              </a:ext>
            </a:extLst>
          </p:cNvPr>
          <p:cNvSpPr>
            <a:spLocks noGrp="1"/>
          </p:cNvSpPr>
          <p:nvPr>
            <p:ph type="title"/>
          </p:nvPr>
        </p:nvSpPr>
        <p:spPr>
          <a:xfrm>
            <a:off x="838200" y="365125"/>
            <a:ext cx="10515600" cy="1325563"/>
          </a:xfrm>
        </p:spPr>
        <p:txBody>
          <a:bodyPr>
            <a:normAutofit/>
          </a:bodyPr>
          <a:lstStyle/>
          <a:p>
            <a:r>
              <a:rPr lang="en-GB" sz="2000" dirty="0"/>
              <a:t>Barriers to visiting a pub - demographics</a:t>
            </a:r>
          </a:p>
        </p:txBody>
      </p:sp>
    </p:spTree>
    <p:extLst>
      <p:ext uri="{BB962C8B-B14F-4D97-AF65-F5344CB8AC3E}">
        <p14:creationId xmlns:p14="http://schemas.microsoft.com/office/powerpoint/2010/main" val="232423830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D36AF2-1605-4C64-983B-D3489C1D5D2B}"/>
              </a:ext>
            </a:extLst>
          </p:cNvPr>
          <p:cNvSpPr>
            <a:spLocks noGrp="1"/>
          </p:cNvSpPr>
          <p:nvPr>
            <p:ph type="title"/>
          </p:nvPr>
        </p:nvSpPr>
        <p:spPr/>
        <p:txBody>
          <a:bodyPr>
            <a:normAutofit/>
          </a:bodyPr>
          <a:lstStyle/>
          <a:p>
            <a:r>
              <a:rPr lang="en-GB" sz="2000" dirty="0"/>
              <a:t>Londoners think that pubs are good for both communities to meet (net +43%), and for people from different backgrounds to me (net +10%). </a:t>
            </a:r>
            <a:br>
              <a:rPr lang="en-GB" sz="2000" dirty="0"/>
            </a:br>
            <a:endParaRPr lang="en-GB" sz="2000" dirty="0"/>
          </a:p>
        </p:txBody>
      </p:sp>
      <p:graphicFrame>
        <p:nvGraphicFramePr>
          <p:cNvPr id="4" name="Content Placeholder 3">
            <a:extLst>
              <a:ext uri="{FF2B5EF4-FFF2-40B4-BE49-F238E27FC236}">
                <a16:creationId xmlns:a16="http://schemas.microsoft.com/office/drawing/2014/main" id="{004A1195-1445-4E41-8B7B-87C06C0AB250}"/>
              </a:ext>
            </a:extLst>
          </p:cNvPr>
          <p:cNvGraphicFramePr>
            <a:graphicFrameLocks noGrp="1"/>
          </p:cNvGraphicFramePr>
          <p:nvPr>
            <p:ph idx="1"/>
          </p:nvPr>
        </p:nvGraphicFramePr>
        <p:xfrm>
          <a:off x="838200" y="1825625"/>
          <a:ext cx="10515600" cy="4351338"/>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a:extLst>
              <a:ext uri="{FF2B5EF4-FFF2-40B4-BE49-F238E27FC236}">
                <a16:creationId xmlns:a16="http://schemas.microsoft.com/office/drawing/2014/main" id="{4BBCB267-23D0-4DBB-9F8B-6253700BB6AD}"/>
              </a:ext>
            </a:extLst>
          </p:cNvPr>
          <p:cNvSpPr txBox="1"/>
          <p:nvPr/>
        </p:nvSpPr>
        <p:spPr>
          <a:xfrm>
            <a:off x="570523" y="5913463"/>
            <a:ext cx="2282093" cy="523220"/>
          </a:xfrm>
          <a:prstGeom prst="rect">
            <a:avLst/>
          </a:prstGeom>
          <a:solidFill>
            <a:schemeClr val="bg1"/>
          </a:solidFill>
          <a:ln>
            <a:solidFill>
              <a:schemeClr val="tx1"/>
            </a:solidFill>
          </a:ln>
        </p:spPr>
        <p:txBody>
          <a:bodyPr wrap="square" rtlCol="0">
            <a:spAutoFit/>
          </a:bodyPr>
          <a:lstStyle/>
          <a:p>
            <a:r>
              <a:rPr lang="en-GB" sz="1400" dirty="0">
                <a:latin typeface="Arial" panose="020B0604020202020204" pitchFamily="34" charset="0"/>
                <a:cs typeface="Arial" panose="020B0604020202020204" pitchFamily="34" charset="0"/>
              </a:rPr>
              <a:t>82% of Talk London respondents = ‘good’</a:t>
            </a:r>
          </a:p>
        </p:txBody>
      </p:sp>
      <p:sp>
        <p:nvSpPr>
          <p:cNvPr id="6" name="TextBox 5">
            <a:extLst>
              <a:ext uri="{FF2B5EF4-FFF2-40B4-BE49-F238E27FC236}">
                <a16:creationId xmlns:a16="http://schemas.microsoft.com/office/drawing/2014/main" id="{4B820920-1BE5-434C-A0EC-3DFD0936D5DF}"/>
              </a:ext>
            </a:extLst>
          </p:cNvPr>
          <p:cNvSpPr txBox="1"/>
          <p:nvPr/>
        </p:nvSpPr>
        <p:spPr>
          <a:xfrm>
            <a:off x="8983784" y="5853797"/>
            <a:ext cx="2282093" cy="523220"/>
          </a:xfrm>
          <a:prstGeom prst="rect">
            <a:avLst/>
          </a:prstGeom>
          <a:solidFill>
            <a:schemeClr val="bg1"/>
          </a:solidFill>
          <a:ln>
            <a:solidFill>
              <a:schemeClr val="tx1"/>
            </a:solidFill>
          </a:ln>
        </p:spPr>
        <p:txBody>
          <a:bodyPr wrap="square" rtlCol="0">
            <a:spAutoFit/>
          </a:bodyPr>
          <a:lstStyle/>
          <a:p>
            <a:r>
              <a:rPr lang="en-GB" sz="1400" dirty="0">
                <a:latin typeface="Arial" panose="020B0604020202020204" pitchFamily="34" charset="0"/>
                <a:cs typeface="Arial" panose="020B0604020202020204" pitchFamily="34" charset="0"/>
              </a:rPr>
              <a:t>66% of Talk London respondents = ‘good’</a:t>
            </a:r>
          </a:p>
        </p:txBody>
      </p:sp>
    </p:spTree>
    <p:extLst>
      <p:ext uri="{BB962C8B-B14F-4D97-AF65-F5344CB8AC3E}">
        <p14:creationId xmlns:p14="http://schemas.microsoft.com/office/powerpoint/2010/main" val="424577110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7CC22E-5899-40EE-935A-B69DAD0529EF}"/>
              </a:ext>
            </a:extLst>
          </p:cNvPr>
          <p:cNvSpPr>
            <a:spLocks noGrp="1"/>
          </p:cNvSpPr>
          <p:nvPr>
            <p:ph type="title"/>
          </p:nvPr>
        </p:nvSpPr>
        <p:spPr/>
        <p:txBody>
          <a:bodyPr>
            <a:normAutofit/>
          </a:bodyPr>
          <a:lstStyle/>
          <a:p>
            <a:r>
              <a:rPr lang="en-GB" sz="2000" dirty="0"/>
              <a:t>74% of Londoners think pubs are important for Londoners cultural heritage</a:t>
            </a:r>
          </a:p>
        </p:txBody>
      </p:sp>
      <p:graphicFrame>
        <p:nvGraphicFramePr>
          <p:cNvPr id="4" name="Content Placeholder 3">
            <a:extLst>
              <a:ext uri="{FF2B5EF4-FFF2-40B4-BE49-F238E27FC236}">
                <a16:creationId xmlns:a16="http://schemas.microsoft.com/office/drawing/2014/main" id="{E4B856BC-B314-47B0-B99E-19DD5FECBADB}"/>
              </a:ext>
            </a:extLst>
          </p:cNvPr>
          <p:cNvGraphicFramePr>
            <a:graphicFrameLocks noGrp="1"/>
          </p:cNvGraphicFramePr>
          <p:nvPr>
            <p:ph idx="1"/>
            <p:extLst>
              <p:ext uri="{D42A27DB-BD31-4B8C-83A1-F6EECF244321}">
                <p14:modId xmlns:p14="http://schemas.microsoft.com/office/powerpoint/2010/main" val="4030105396"/>
              </p:ext>
            </p:extLst>
          </p:nvPr>
        </p:nvGraphicFramePr>
        <p:xfrm>
          <a:off x="838200" y="1330674"/>
          <a:ext cx="10515600" cy="4351338"/>
        </p:xfrm>
        <a:graphic>
          <a:graphicData uri="http://schemas.openxmlformats.org/drawingml/2006/chart">
            <c:chart xmlns:c="http://schemas.openxmlformats.org/drawingml/2006/chart" xmlns:r="http://schemas.openxmlformats.org/officeDocument/2006/relationships" r:id="rId2"/>
          </a:graphicData>
        </a:graphic>
      </p:graphicFrame>
      <p:sp>
        <p:nvSpPr>
          <p:cNvPr id="5" name="Rectangle 4">
            <a:extLst>
              <a:ext uri="{FF2B5EF4-FFF2-40B4-BE49-F238E27FC236}">
                <a16:creationId xmlns:a16="http://schemas.microsoft.com/office/drawing/2014/main" id="{29DFCE9D-A31D-4040-B7B0-16D6E233B359}"/>
              </a:ext>
            </a:extLst>
          </p:cNvPr>
          <p:cNvSpPr/>
          <p:nvPr/>
        </p:nvSpPr>
        <p:spPr>
          <a:xfrm>
            <a:off x="838200" y="5720617"/>
            <a:ext cx="9855200" cy="646331"/>
          </a:xfrm>
          <a:prstGeom prst="rect">
            <a:avLst/>
          </a:prstGeom>
        </p:spPr>
        <p:txBody>
          <a:bodyPr vert="horz" lIns="91440" tIns="45720" rIns="91440" bIns="45720" rtlCol="0" anchor="ctr">
            <a:normAutofit/>
          </a:bodyPr>
          <a:lstStyle/>
          <a:p>
            <a:pPr marL="342900" indent="-342900">
              <a:lnSpc>
                <a:spcPct val="90000"/>
              </a:lnSpc>
              <a:spcBef>
                <a:spcPct val="0"/>
              </a:spcBef>
              <a:buFont typeface="Arial" panose="020B0604020202020204" pitchFamily="34" charset="0"/>
              <a:buChar char="•"/>
            </a:pPr>
            <a:r>
              <a:rPr lang="en-GB" sz="1400" dirty="0">
                <a:latin typeface="Arial" panose="020B0604020202020204" pitchFamily="34" charset="0"/>
                <a:ea typeface="+mj-ea"/>
                <a:cs typeface="Arial" panose="020B0604020202020204" pitchFamily="34" charset="0"/>
              </a:rPr>
              <a:t>This opinion is universally held across age and gender, but ABC1 and white Londoners (i.e. those who visit a pub more) are more likely to think pubs are important for London’s cultural heritage.</a:t>
            </a:r>
          </a:p>
        </p:txBody>
      </p:sp>
      <p:sp>
        <p:nvSpPr>
          <p:cNvPr id="6" name="TextBox 5">
            <a:extLst>
              <a:ext uri="{FF2B5EF4-FFF2-40B4-BE49-F238E27FC236}">
                <a16:creationId xmlns:a16="http://schemas.microsoft.com/office/drawing/2014/main" id="{433B5483-A5CB-4211-8AFF-8933F5964D81}"/>
              </a:ext>
            </a:extLst>
          </p:cNvPr>
          <p:cNvSpPr txBox="1"/>
          <p:nvPr/>
        </p:nvSpPr>
        <p:spPr>
          <a:xfrm>
            <a:off x="9509369" y="1351901"/>
            <a:ext cx="2368062" cy="954107"/>
          </a:xfrm>
          <a:prstGeom prst="rect">
            <a:avLst/>
          </a:prstGeom>
          <a:solidFill>
            <a:schemeClr val="bg1"/>
          </a:solidFill>
          <a:ln>
            <a:solidFill>
              <a:schemeClr val="tx1"/>
            </a:solidFill>
          </a:ln>
        </p:spPr>
        <p:txBody>
          <a:bodyPr wrap="square" rtlCol="0">
            <a:spAutoFit/>
          </a:bodyPr>
          <a:lstStyle/>
          <a:p>
            <a:r>
              <a:rPr lang="en-GB" sz="1400" dirty="0">
                <a:latin typeface="Arial" panose="020B0604020202020204" pitchFamily="34" charset="0"/>
                <a:cs typeface="Arial" panose="020B0604020202020204" pitchFamily="34" charset="0"/>
              </a:rPr>
              <a:t>94% of Talk London respondents say pubs are important for London’s cultural heritage</a:t>
            </a:r>
          </a:p>
        </p:txBody>
      </p:sp>
    </p:spTree>
    <p:extLst>
      <p:ext uri="{BB962C8B-B14F-4D97-AF65-F5344CB8AC3E}">
        <p14:creationId xmlns:p14="http://schemas.microsoft.com/office/powerpoint/2010/main" val="48826537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73CB2F-B8D9-413A-B094-9526109DF7FF}"/>
              </a:ext>
            </a:extLst>
          </p:cNvPr>
          <p:cNvSpPr>
            <a:spLocks noGrp="1"/>
          </p:cNvSpPr>
          <p:nvPr>
            <p:ph type="title"/>
          </p:nvPr>
        </p:nvSpPr>
        <p:spPr/>
        <p:txBody>
          <a:bodyPr>
            <a:normAutofit fontScale="90000"/>
          </a:bodyPr>
          <a:lstStyle/>
          <a:p>
            <a:r>
              <a:rPr lang="en-GB" sz="2000" dirty="0"/>
              <a:t>Both those who do and don’t drink alcohol think pubs are important for London’s cultural heritage, albeit with much more support from alcohol consumers.</a:t>
            </a:r>
            <a:br>
              <a:rPr lang="en-GB" sz="2000" dirty="0"/>
            </a:br>
            <a:br>
              <a:rPr lang="en-GB" sz="2000" dirty="0"/>
            </a:br>
            <a:r>
              <a:rPr lang="en-GB" sz="2000" dirty="0"/>
              <a:t>50% of those who don’t drink alcohol still think it is important for London’s cultural heritage, compared to 28% who think they aren’t.</a:t>
            </a:r>
          </a:p>
        </p:txBody>
      </p:sp>
      <p:graphicFrame>
        <p:nvGraphicFramePr>
          <p:cNvPr id="6" name="Content Placeholder 5">
            <a:extLst>
              <a:ext uri="{FF2B5EF4-FFF2-40B4-BE49-F238E27FC236}">
                <a16:creationId xmlns:a16="http://schemas.microsoft.com/office/drawing/2014/main" id="{4CAB537E-6336-4659-B36E-F2EDA455AD92}"/>
              </a:ext>
            </a:extLst>
          </p:cNvPr>
          <p:cNvGraphicFramePr>
            <a:graphicFrameLocks noGrp="1"/>
          </p:cNvGraphicFramePr>
          <p:nvPr>
            <p:ph idx="1"/>
            <p:extLst/>
          </p:nvPr>
        </p:nvGraphicFramePr>
        <p:xfrm>
          <a:off x="838200" y="1825625"/>
          <a:ext cx="10515600" cy="435133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97427790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B5292C-5575-4A04-B2CA-9D1F6CE52C64}"/>
              </a:ext>
            </a:extLst>
          </p:cNvPr>
          <p:cNvSpPr>
            <a:spLocks noGrp="1"/>
          </p:cNvSpPr>
          <p:nvPr>
            <p:ph type="title"/>
          </p:nvPr>
        </p:nvSpPr>
        <p:spPr/>
        <p:txBody>
          <a:bodyPr>
            <a:normAutofit/>
          </a:bodyPr>
          <a:lstStyle/>
          <a:p>
            <a:pPr algn="ctr"/>
            <a:r>
              <a:rPr lang="en-GB" sz="2000" u="sng" dirty="0"/>
              <a:t>***Talk London members survey results***</a:t>
            </a:r>
          </a:p>
        </p:txBody>
      </p:sp>
      <p:graphicFrame>
        <p:nvGraphicFramePr>
          <p:cNvPr id="4" name="Content Placeholder 3">
            <a:extLst>
              <a:ext uri="{FF2B5EF4-FFF2-40B4-BE49-F238E27FC236}">
                <a16:creationId xmlns:a16="http://schemas.microsoft.com/office/drawing/2014/main" id="{783952B2-09BC-41CE-A7F0-134D3C1E7499}"/>
              </a:ext>
            </a:extLst>
          </p:cNvPr>
          <p:cNvGraphicFramePr>
            <a:graphicFrameLocks noGrp="1"/>
          </p:cNvGraphicFramePr>
          <p:nvPr>
            <p:ph idx="1"/>
            <p:extLst/>
          </p:nvPr>
        </p:nvGraphicFramePr>
        <p:xfrm>
          <a:off x="838200" y="1825625"/>
          <a:ext cx="10515600" cy="435133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69168850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094EBC-317A-462E-B18D-CA5B485074F4}"/>
              </a:ext>
            </a:extLst>
          </p:cNvPr>
          <p:cNvSpPr>
            <a:spLocks noGrp="1"/>
          </p:cNvSpPr>
          <p:nvPr>
            <p:ph type="title"/>
          </p:nvPr>
        </p:nvSpPr>
        <p:spPr/>
        <p:txBody>
          <a:bodyPr>
            <a:normAutofit fontScale="90000"/>
          </a:bodyPr>
          <a:lstStyle/>
          <a:p>
            <a:r>
              <a:rPr lang="en-GB" sz="1800" dirty="0"/>
              <a:t>Half of Londoners think that pub closures are a negative thing, whilst 12% of Londoners think it is positive.</a:t>
            </a:r>
            <a:br>
              <a:rPr lang="en-GB" sz="1800" dirty="0"/>
            </a:br>
            <a:br>
              <a:rPr lang="en-GB" sz="1800" dirty="0"/>
            </a:br>
            <a:r>
              <a:rPr lang="en-GB" sz="1800" dirty="0"/>
              <a:t>Unsurprisingly the same types of groups who frequent pubs think this is negative, so men, higher social grades and white Londoners. </a:t>
            </a:r>
          </a:p>
        </p:txBody>
      </p:sp>
      <p:graphicFrame>
        <p:nvGraphicFramePr>
          <p:cNvPr id="4" name="Content Placeholder 3">
            <a:extLst>
              <a:ext uri="{FF2B5EF4-FFF2-40B4-BE49-F238E27FC236}">
                <a16:creationId xmlns:a16="http://schemas.microsoft.com/office/drawing/2014/main" id="{F90F09BF-A05F-4A4B-AEB4-93A20E5D9A1C}"/>
              </a:ext>
            </a:extLst>
          </p:cNvPr>
          <p:cNvGraphicFramePr>
            <a:graphicFrameLocks noGrp="1"/>
          </p:cNvGraphicFramePr>
          <p:nvPr>
            <p:ph idx="1"/>
          </p:nvPr>
        </p:nvGraphicFramePr>
        <p:xfrm>
          <a:off x="838200" y="1825625"/>
          <a:ext cx="10515600" cy="4351338"/>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a:extLst>
              <a:ext uri="{FF2B5EF4-FFF2-40B4-BE49-F238E27FC236}">
                <a16:creationId xmlns:a16="http://schemas.microsoft.com/office/drawing/2014/main" id="{C577244C-CDF3-4DC2-8C36-CB0F27C71671}"/>
              </a:ext>
            </a:extLst>
          </p:cNvPr>
          <p:cNvSpPr txBox="1"/>
          <p:nvPr/>
        </p:nvSpPr>
        <p:spPr>
          <a:xfrm>
            <a:off x="9120553" y="2201155"/>
            <a:ext cx="2594708" cy="523220"/>
          </a:xfrm>
          <a:prstGeom prst="rect">
            <a:avLst/>
          </a:prstGeom>
          <a:solidFill>
            <a:schemeClr val="bg1"/>
          </a:solidFill>
          <a:ln>
            <a:solidFill>
              <a:schemeClr val="tx1"/>
            </a:solidFill>
          </a:ln>
        </p:spPr>
        <p:txBody>
          <a:bodyPr wrap="square" rtlCol="0">
            <a:spAutoFit/>
          </a:bodyPr>
          <a:lstStyle/>
          <a:p>
            <a:r>
              <a:rPr lang="en-GB" sz="1400" dirty="0">
                <a:latin typeface="Arial" panose="020B0604020202020204" pitchFamily="34" charset="0"/>
                <a:cs typeface="Arial" panose="020B0604020202020204" pitchFamily="34" charset="0"/>
              </a:rPr>
              <a:t>81% of Talk London respondents = ‘negative’</a:t>
            </a:r>
          </a:p>
        </p:txBody>
      </p:sp>
    </p:spTree>
    <p:extLst>
      <p:ext uri="{BB962C8B-B14F-4D97-AF65-F5344CB8AC3E}">
        <p14:creationId xmlns:p14="http://schemas.microsoft.com/office/powerpoint/2010/main" val="13785605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B83EA7-B07B-43E6-A9FE-2F7542AE3AE8}"/>
              </a:ext>
            </a:extLst>
          </p:cNvPr>
          <p:cNvSpPr>
            <a:spLocks noGrp="1"/>
          </p:cNvSpPr>
          <p:nvPr>
            <p:ph type="title"/>
          </p:nvPr>
        </p:nvSpPr>
        <p:spPr>
          <a:xfrm>
            <a:off x="838200" y="365125"/>
            <a:ext cx="10515600" cy="1325563"/>
          </a:xfrm>
        </p:spPr>
        <p:txBody>
          <a:bodyPr>
            <a:normAutofit/>
          </a:bodyPr>
          <a:lstStyle/>
          <a:p>
            <a:r>
              <a:rPr lang="en-GB" u="sng" dirty="0"/>
              <a:t>Methodology</a:t>
            </a:r>
            <a:endParaRPr lang="en-GB" dirty="0"/>
          </a:p>
        </p:txBody>
      </p:sp>
      <p:graphicFrame>
        <p:nvGraphicFramePr>
          <p:cNvPr id="5" name="Content Placeholder 2">
            <a:extLst>
              <a:ext uri="{FF2B5EF4-FFF2-40B4-BE49-F238E27FC236}">
                <a16:creationId xmlns:a16="http://schemas.microsoft.com/office/drawing/2014/main" id="{572AE95B-BB20-466D-9281-B2498D6F6D94}"/>
              </a:ext>
            </a:extLst>
          </p:cNvPr>
          <p:cNvGraphicFramePr>
            <a:graphicFrameLocks noGrp="1"/>
          </p:cNvGraphicFramePr>
          <p:nvPr>
            <p:ph idx="1"/>
            <p:extLst>
              <p:ext uri="{D42A27DB-BD31-4B8C-83A1-F6EECF244321}">
                <p14:modId xmlns:p14="http://schemas.microsoft.com/office/powerpoint/2010/main" val="3152086126"/>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87565070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AE1599-5EF0-4C96-B6AF-F9CAEAD51D53}"/>
              </a:ext>
            </a:extLst>
          </p:cNvPr>
          <p:cNvSpPr>
            <a:spLocks noGrp="1"/>
          </p:cNvSpPr>
          <p:nvPr>
            <p:ph type="title"/>
          </p:nvPr>
        </p:nvSpPr>
        <p:spPr/>
        <p:txBody>
          <a:bodyPr>
            <a:normAutofit fontScale="90000"/>
          </a:bodyPr>
          <a:lstStyle/>
          <a:p>
            <a:r>
              <a:rPr lang="en-GB" sz="2000" dirty="0"/>
              <a:t>Those who don’t drink alcohol are twice as likely to think pub closures are negative than positive</a:t>
            </a:r>
            <a:br>
              <a:rPr lang="en-GB" sz="2000" dirty="0"/>
            </a:br>
            <a:r>
              <a:rPr lang="en-GB" sz="2000" dirty="0"/>
              <a:t> </a:t>
            </a:r>
            <a:br>
              <a:rPr lang="en-GB" sz="2000" dirty="0"/>
            </a:br>
            <a:r>
              <a:rPr lang="en-GB" sz="2000" dirty="0"/>
              <a:t>Those who do drink alcohol are 8.5 times more likely to say pub closures are negative than positive</a:t>
            </a:r>
          </a:p>
        </p:txBody>
      </p:sp>
      <p:graphicFrame>
        <p:nvGraphicFramePr>
          <p:cNvPr id="9" name="Content Placeholder 8">
            <a:extLst>
              <a:ext uri="{FF2B5EF4-FFF2-40B4-BE49-F238E27FC236}">
                <a16:creationId xmlns:a16="http://schemas.microsoft.com/office/drawing/2014/main" id="{4AA44A69-D108-439A-9376-072F3616A7A3}"/>
              </a:ext>
            </a:extLst>
          </p:cNvPr>
          <p:cNvGraphicFramePr>
            <a:graphicFrameLocks noGrp="1"/>
          </p:cNvGraphicFramePr>
          <p:nvPr>
            <p:ph idx="1"/>
            <p:extLst/>
          </p:nvPr>
        </p:nvGraphicFramePr>
        <p:xfrm>
          <a:off x="838200" y="1825625"/>
          <a:ext cx="10515600" cy="435133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4326533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EB35DA-CB50-4E63-8074-F9A74D15B071}"/>
              </a:ext>
            </a:extLst>
          </p:cNvPr>
          <p:cNvSpPr>
            <a:spLocks noGrp="1"/>
          </p:cNvSpPr>
          <p:nvPr>
            <p:ph type="title"/>
          </p:nvPr>
        </p:nvSpPr>
        <p:spPr/>
        <p:txBody>
          <a:bodyPr>
            <a:noAutofit/>
          </a:bodyPr>
          <a:lstStyle/>
          <a:p>
            <a:r>
              <a:rPr lang="en-GB" sz="3200" dirty="0"/>
              <a:t>45% of Londoners say they visit a pub at least once a month. This includes 21% who visit a pub at least once a week.</a:t>
            </a:r>
          </a:p>
        </p:txBody>
      </p:sp>
      <p:graphicFrame>
        <p:nvGraphicFramePr>
          <p:cNvPr id="6" name="Content Placeholder 5">
            <a:extLst>
              <a:ext uri="{FF2B5EF4-FFF2-40B4-BE49-F238E27FC236}">
                <a16:creationId xmlns:a16="http://schemas.microsoft.com/office/drawing/2014/main" id="{090ACF88-9B09-4310-9798-2C276C36D7E0}"/>
              </a:ext>
            </a:extLst>
          </p:cNvPr>
          <p:cNvGraphicFramePr>
            <a:graphicFrameLocks noGrp="1"/>
          </p:cNvGraphicFramePr>
          <p:nvPr>
            <p:ph idx="1"/>
          </p:nvPr>
        </p:nvGraphicFramePr>
        <p:xfrm>
          <a:off x="838200" y="1825625"/>
          <a:ext cx="10515600" cy="4351338"/>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a:extLst>
              <a:ext uri="{FF2B5EF4-FFF2-40B4-BE49-F238E27FC236}">
                <a16:creationId xmlns:a16="http://schemas.microsoft.com/office/drawing/2014/main" id="{3713C804-67CD-4C6C-B46D-08DE5FE83BD8}"/>
              </a:ext>
            </a:extLst>
          </p:cNvPr>
          <p:cNvSpPr txBox="1"/>
          <p:nvPr/>
        </p:nvSpPr>
        <p:spPr>
          <a:xfrm>
            <a:off x="9269046" y="2240232"/>
            <a:ext cx="2508738" cy="923330"/>
          </a:xfrm>
          <a:prstGeom prst="rect">
            <a:avLst/>
          </a:prstGeom>
          <a:solidFill>
            <a:schemeClr val="bg1"/>
          </a:solidFill>
          <a:ln>
            <a:solidFill>
              <a:schemeClr val="tx1"/>
            </a:solidFill>
          </a:ln>
        </p:spPr>
        <p:txBody>
          <a:bodyPr wrap="square" rtlCol="0">
            <a:spAutoFit/>
          </a:bodyPr>
          <a:lstStyle/>
          <a:p>
            <a:r>
              <a:rPr lang="en-GB" dirty="0"/>
              <a:t>53% of Talk London respondents visit a pub at least once a week</a:t>
            </a:r>
          </a:p>
        </p:txBody>
      </p:sp>
    </p:spTree>
    <p:extLst>
      <p:ext uri="{BB962C8B-B14F-4D97-AF65-F5344CB8AC3E}">
        <p14:creationId xmlns:p14="http://schemas.microsoft.com/office/powerpoint/2010/main" val="8604079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E61E90B9-53CB-48F1-B13A-5F8C4CC54967}"/>
              </a:ext>
            </a:extLst>
          </p:cNvPr>
          <p:cNvSpPr/>
          <p:nvPr/>
        </p:nvSpPr>
        <p:spPr>
          <a:xfrm>
            <a:off x="981512" y="439294"/>
            <a:ext cx="10343626" cy="2246769"/>
          </a:xfrm>
          <a:prstGeom prst="rect">
            <a:avLst/>
          </a:prstGeom>
        </p:spPr>
        <p:txBody>
          <a:bodyPr wrap="square">
            <a:spAutoFit/>
          </a:bodyPr>
          <a:lstStyle/>
          <a:p>
            <a:pPr marL="342900" lvl="0" indent="-342900">
              <a:lnSpc>
                <a:spcPts val="1400"/>
              </a:lnSpc>
              <a:spcAft>
                <a:spcPts val="0"/>
              </a:spcAft>
              <a:buFont typeface="Symbol" panose="05050102010706020507" pitchFamily="18" charset="2"/>
              <a:buChar char=""/>
            </a:pPr>
            <a:r>
              <a:rPr lang="en-GB" sz="1400" dirty="0">
                <a:latin typeface="Arial" panose="020B0604020202020204" pitchFamily="34" charset="0"/>
                <a:ea typeface="Times New Roman" panose="02020603050405020304" pitchFamily="18" charset="0"/>
                <a:cs typeface="Arial" panose="020B0604020202020204" pitchFamily="34" charset="0"/>
              </a:rPr>
              <a:t>There are clear demographic differences by pub frequenting. Male Londoners are much more likely to visit a pub, 53% visit a pub at least once a month, compared to 37% of women.</a:t>
            </a:r>
          </a:p>
          <a:p>
            <a:pPr marL="342900" lvl="0" indent="-342900">
              <a:lnSpc>
                <a:spcPts val="1400"/>
              </a:lnSpc>
              <a:spcAft>
                <a:spcPts val="0"/>
              </a:spcAft>
              <a:buFont typeface="Symbol" panose="05050102010706020507" pitchFamily="18" charset="2"/>
              <a:buChar char=""/>
            </a:pPr>
            <a:endParaRPr lang="en-GB" sz="1400" dirty="0">
              <a:latin typeface="Arial" panose="020B0604020202020204" pitchFamily="34" charset="0"/>
              <a:ea typeface="Times New Roman" panose="02020603050405020304" pitchFamily="18" charset="0"/>
              <a:cs typeface="Arial" panose="020B0604020202020204" pitchFamily="34" charset="0"/>
            </a:endParaRPr>
          </a:p>
          <a:p>
            <a:pPr marL="342900" lvl="0" indent="-342900">
              <a:lnSpc>
                <a:spcPts val="1400"/>
              </a:lnSpc>
              <a:spcAft>
                <a:spcPts val="0"/>
              </a:spcAft>
              <a:buFont typeface="Symbol" panose="05050102010706020507" pitchFamily="18" charset="2"/>
              <a:buChar char=""/>
            </a:pPr>
            <a:r>
              <a:rPr lang="en-GB" sz="1400" dirty="0">
                <a:latin typeface="Arial" panose="020B0604020202020204" pitchFamily="34" charset="0"/>
                <a:ea typeface="Times New Roman" panose="02020603050405020304" pitchFamily="18" charset="0"/>
                <a:cs typeface="Arial" panose="020B0604020202020204" pitchFamily="34" charset="0"/>
              </a:rPr>
              <a:t>ABC1 Londoners are also much more likely to visit a pub 55% visit a pub at least once a month, compared to 30% of C2DE Londoners.</a:t>
            </a:r>
          </a:p>
          <a:p>
            <a:pPr marL="342900" lvl="0" indent="-342900">
              <a:lnSpc>
                <a:spcPts val="1400"/>
              </a:lnSpc>
              <a:spcAft>
                <a:spcPts val="0"/>
              </a:spcAft>
              <a:buFont typeface="Symbol" panose="05050102010706020507" pitchFamily="18" charset="2"/>
              <a:buChar char=""/>
            </a:pPr>
            <a:endParaRPr lang="en-GB" sz="1400" dirty="0">
              <a:latin typeface="Arial" panose="020B0604020202020204" pitchFamily="34" charset="0"/>
              <a:ea typeface="Times New Roman" panose="02020603050405020304" pitchFamily="18" charset="0"/>
              <a:cs typeface="Arial" panose="020B0604020202020204" pitchFamily="34" charset="0"/>
            </a:endParaRPr>
          </a:p>
          <a:p>
            <a:pPr marL="342900" lvl="0" indent="-342900">
              <a:lnSpc>
                <a:spcPts val="1400"/>
              </a:lnSpc>
              <a:spcAft>
                <a:spcPts val="0"/>
              </a:spcAft>
              <a:buFont typeface="Symbol" panose="05050102010706020507" pitchFamily="18" charset="2"/>
              <a:buChar char=""/>
            </a:pPr>
            <a:r>
              <a:rPr lang="en-GB" sz="1400" dirty="0">
                <a:latin typeface="Arial" panose="020B0604020202020204" pitchFamily="34" charset="0"/>
                <a:ea typeface="Times New Roman" panose="02020603050405020304" pitchFamily="18" charset="0"/>
                <a:cs typeface="Arial" panose="020B0604020202020204" pitchFamily="34" charset="0"/>
              </a:rPr>
              <a:t>Inner Londoners are slightly more likely that outer Londoners to visit a pub regularly, 46% visit a pub at least once a month compared to 37% of outer Londoners.</a:t>
            </a:r>
          </a:p>
          <a:p>
            <a:pPr marL="342900" lvl="0" indent="-342900">
              <a:lnSpc>
                <a:spcPts val="1400"/>
              </a:lnSpc>
              <a:spcAft>
                <a:spcPts val="0"/>
              </a:spcAft>
              <a:buFont typeface="Symbol" panose="05050102010706020507" pitchFamily="18" charset="2"/>
              <a:buChar char=""/>
            </a:pPr>
            <a:endParaRPr lang="en-GB" sz="1400" dirty="0">
              <a:latin typeface="Arial" panose="020B0604020202020204" pitchFamily="34" charset="0"/>
              <a:ea typeface="Times New Roman" panose="02020603050405020304" pitchFamily="18" charset="0"/>
              <a:cs typeface="Arial" panose="020B0604020202020204" pitchFamily="34" charset="0"/>
            </a:endParaRPr>
          </a:p>
          <a:p>
            <a:pPr marL="342900" lvl="0" indent="-342900">
              <a:lnSpc>
                <a:spcPts val="1400"/>
              </a:lnSpc>
              <a:spcAft>
                <a:spcPts val="0"/>
              </a:spcAft>
              <a:buFont typeface="Symbol" panose="05050102010706020507" pitchFamily="18" charset="2"/>
              <a:buChar char=""/>
            </a:pPr>
            <a:r>
              <a:rPr lang="en-GB" sz="1400" dirty="0">
                <a:latin typeface="Arial" panose="020B0604020202020204" pitchFamily="34" charset="0"/>
                <a:ea typeface="Times New Roman" panose="02020603050405020304" pitchFamily="18" charset="0"/>
                <a:cs typeface="Arial" panose="020B0604020202020204" pitchFamily="34" charset="0"/>
              </a:rPr>
              <a:t>Pub usage is much higher among 18-35 year olds, and drops off considerable after 60.</a:t>
            </a:r>
          </a:p>
          <a:p>
            <a:pPr marL="342900" lvl="0" indent="-342900">
              <a:lnSpc>
                <a:spcPts val="1400"/>
              </a:lnSpc>
              <a:spcAft>
                <a:spcPts val="0"/>
              </a:spcAft>
              <a:buFont typeface="Symbol" panose="05050102010706020507" pitchFamily="18" charset="2"/>
              <a:buChar char=""/>
            </a:pPr>
            <a:endParaRPr lang="en-GB" sz="1400" dirty="0">
              <a:latin typeface="Arial" panose="020B0604020202020204" pitchFamily="34" charset="0"/>
              <a:ea typeface="Times New Roman" panose="02020603050405020304" pitchFamily="18" charset="0"/>
              <a:cs typeface="Arial" panose="020B0604020202020204" pitchFamily="34" charset="0"/>
            </a:endParaRPr>
          </a:p>
          <a:p>
            <a:pPr marL="342900" lvl="0" indent="-342900">
              <a:lnSpc>
                <a:spcPts val="1400"/>
              </a:lnSpc>
              <a:spcAft>
                <a:spcPts val="0"/>
              </a:spcAft>
              <a:buFont typeface="Symbol" panose="05050102010706020507" pitchFamily="18" charset="2"/>
              <a:buChar char=""/>
            </a:pPr>
            <a:r>
              <a:rPr lang="en-GB" sz="1400" dirty="0">
                <a:latin typeface="Arial" panose="020B0604020202020204" pitchFamily="34" charset="0"/>
                <a:ea typeface="Times New Roman" panose="02020603050405020304" pitchFamily="18" charset="0"/>
                <a:cs typeface="Arial" panose="020B0604020202020204" pitchFamily="34" charset="0"/>
              </a:rPr>
              <a:t>White Londoners are also much more likely to visit pubs than black, Pakistani or Bangladeshi Londoners </a:t>
            </a:r>
          </a:p>
        </p:txBody>
      </p:sp>
      <p:graphicFrame>
        <p:nvGraphicFramePr>
          <p:cNvPr id="8" name="Chart 7">
            <a:extLst>
              <a:ext uri="{FF2B5EF4-FFF2-40B4-BE49-F238E27FC236}">
                <a16:creationId xmlns:a16="http://schemas.microsoft.com/office/drawing/2014/main" id="{08BD8005-B3DB-49AE-B975-C437DC2AE0B0}"/>
              </a:ext>
            </a:extLst>
          </p:cNvPr>
          <p:cNvGraphicFramePr/>
          <p:nvPr>
            <p:extLst/>
          </p:nvPr>
        </p:nvGraphicFramePr>
        <p:xfrm>
          <a:off x="531446" y="2686063"/>
          <a:ext cx="11246338" cy="413270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1961038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530902E5-F67C-4F18-B616-DB37EC001581}"/>
              </a:ext>
            </a:extLst>
          </p:cNvPr>
          <p:cNvSpPr/>
          <p:nvPr/>
        </p:nvSpPr>
        <p:spPr>
          <a:xfrm>
            <a:off x="838200" y="442159"/>
            <a:ext cx="10892692" cy="1384995"/>
          </a:xfrm>
          <a:prstGeom prst="rect">
            <a:avLst/>
          </a:prstGeom>
        </p:spPr>
        <p:txBody>
          <a:bodyPr wrap="square">
            <a:spAutoFit/>
          </a:bodyPr>
          <a:lstStyle/>
          <a:p>
            <a:pPr marL="285750" indent="-285750">
              <a:buFont typeface="Arial" panose="020B0604020202020204" pitchFamily="34" charset="0"/>
              <a:buChar char="•"/>
            </a:pPr>
            <a:r>
              <a:rPr lang="en-GB" sz="1400" dirty="0">
                <a:latin typeface="Arial" panose="020B0604020202020204" pitchFamily="34" charset="0"/>
                <a:cs typeface="Arial" panose="020B0604020202020204" pitchFamily="34" charset="0"/>
              </a:rPr>
              <a:t>Students are less likely than all Londoners to visit a pub, including less likely than U25s</a:t>
            </a:r>
          </a:p>
          <a:p>
            <a:pPr marL="285750" indent="-285750">
              <a:buFont typeface="Arial" panose="020B0604020202020204" pitchFamily="34" charset="0"/>
              <a:buChar char="•"/>
            </a:pPr>
            <a:endParaRPr lang="en-GB" sz="14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GB" sz="1400" dirty="0">
                <a:latin typeface="Arial" panose="020B0604020202020204" pitchFamily="34" charset="0"/>
                <a:cs typeface="Arial" panose="020B0604020202020204" pitchFamily="34" charset="0"/>
              </a:rPr>
              <a:t>Full time workers are more likely that all Londoners to visit a pub at least once a week (29% to 21%).</a:t>
            </a:r>
          </a:p>
          <a:p>
            <a:pPr marL="285750" indent="-285750">
              <a:buFont typeface="Arial" panose="020B0604020202020204" pitchFamily="34" charset="0"/>
              <a:buChar char="•"/>
            </a:pPr>
            <a:endParaRPr lang="en-GB" sz="14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GB" sz="1400" dirty="0">
                <a:latin typeface="Arial" panose="020B0604020202020204" pitchFamily="34" charset="0"/>
                <a:cs typeface="Arial" panose="020B0604020202020204" pitchFamily="34" charset="0"/>
              </a:rPr>
              <a:t>U25 full time workers are the most likely to visit a pub regularly (59% at least once a week).</a:t>
            </a:r>
          </a:p>
          <a:p>
            <a:pPr marL="285750" indent="-285750">
              <a:buFont typeface="Arial" panose="020B0604020202020204" pitchFamily="34" charset="0"/>
              <a:buChar char="•"/>
            </a:pPr>
            <a:endParaRPr lang="en-GB" sz="1400" dirty="0">
              <a:latin typeface="Arial" panose="020B0604020202020204" pitchFamily="34" charset="0"/>
              <a:cs typeface="Arial" panose="020B0604020202020204" pitchFamily="34" charset="0"/>
            </a:endParaRPr>
          </a:p>
        </p:txBody>
      </p:sp>
      <p:graphicFrame>
        <p:nvGraphicFramePr>
          <p:cNvPr id="8" name="Content Placeholder 7">
            <a:extLst>
              <a:ext uri="{FF2B5EF4-FFF2-40B4-BE49-F238E27FC236}">
                <a16:creationId xmlns:a16="http://schemas.microsoft.com/office/drawing/2014/main" id="{828879D3-F12F-4576-9929-41AF1209FCF2}"/>
              </a:ext>
            </a:extLst>
          </p:cNvPr>
          <p:cNvGraphicFramePr>
            <a:graphicFrameLocks noGrp="1"/>
          </p:cNvGraphicFramePr>
          <p:nvPr>
            <p:ph idx="1"/>
            <p:extLst/>
          </p:nvPr>
        </p:nvGraphicFramePr>
        <p:xfrm>
          <a:off x="838200" y="1825625"/>
          <a:ext cx="10515600" cy="435133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821548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B1A8E4-D8DF-4E58-A89A-F8724A255358}"/>
              </a:ext>
            </a:extLst>
          </p:cNvPr>
          <p:cNvSpPr>
            <a:spLocks noGrp="1"/>
          </p:cNvSpPr>
          <p:nvPr>
            <p:ph type="title"/>
          </p:nvPr>
        </p:nvSpPr>
        <p:spPr/>
        <p:txBody>
          <a:bodyPr>
            <a:normAutofit/>
          </a:bodyPr>
          <a:lstStyle/>
          <a:p>
            <a:r>
              <a:rPr lang="en-GB" sz="2000" dirty="0"/>
              <a:t>Just 14% of those who don’t drink alcohol visit the pub at least once a month, compared to 58% of those who do.</a:t>
            </a:r>
          </a:p>
        </p:txBody>
      </p:sp>
      <p:graphicFrame>
        <p:nvGraphicFramePr>
          <p:cNvPr id="4" name="Content Placeholder 3">
            <a:extLst>
              <a:ext uri="{FF2B5EF4-FFF2-40B4-BE49-F238E27FC236}">
                <a16:creationId xmlns:a16="http://schemas.microsoft.com/office/drawing/2014/main" id="{A3B31F49-961A-4764-ADEB-9E3DB61A81A3}"/>
              </a:ext>
            </a:extLst>
          </p:cNvPr>
          <p:cNvGraphicFramePr>
            <a:graphicFrameLocks noGrp="1"/>
          </p:cNvGraphicFramePr>
          <p:nvPr>
            <p:ph idx="1"/>
            <p:extLst/>
          </p:nvPr>
        </p:nvGraphicFramePr>
        <p:xfrm>
          <a:off x="838200" y="1825625"/>
          <a:ext cx="10515600" cy="435133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0986022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0B696D-046F-4437-93B0-AB98417CFDDA}"/>
              </a:ext>
            </a:extLst>
          </p:cNvPr>
          <p:cNvSpPr>
            <a:spLocks noGrp="1"/>
          </p:cNvSpPr>
          <p:nvPr>
            <p:ph type="title"/>
          </p:nvPr>
        </p:nvSpPr>
        <p:spPr/>
        <p:txBody>
          <a:bodyPr>
            <a:normAutofit/>
          </a:bodyPr>
          <a:lstStyle/>
          <a:p>
            <a:r>
              <a:rPr lang="en-GB" sz="2000" dirty="0"/>
              <a:t>As income increases, likelihood to visit a pub increases.</a:t>
            </a:r>
            <a:br>
              <a:rPr lang="en-GB" sz="2000" dirty="0"/>
            </a:br>
            <a:br>
              <a:rPr lang="en-GB" sz="2000" dirty="0"/>
            </a:br>
            <a:r>
              <a:rPr lang="en-GB" sz="2000" dirty="0"/>
              <a:t>24% of households with an income of £35-50k visit a pub at least once a week, compared to 8% of households on less than £20k a year.</a:t>
            </a:r>
          </a:p>
        </p:txBody>
      </p:sp>
      <p:graphicFrame>
        <p:nvGraphicFramePr>
          <p:cNvPr id="4" name="Content Placeholder 3">
            <a:extLst>
              <a:ext uri="{FF2B5EF4-FFF2-40B4-BE49-F238E27FC236}">
                <a16:creationId xmlns:a16="http://schemas.microsoft.com/office/drawing/2014/main" id="{E57A1931-1E9B-4D91-B5D0-746BBA44CEF5}"/>
              </a:ext>
            </a:extLst>
          </p:cNvPr>
          <p:cNvGraphicFramePr>
            <a:graphicFrameLocks noGrp="1"/>
          </p:cNvGraphicFramePr>
          <p:nvPr>
            <p:ph idx="1"/>
            <p:extLst/>
          </p:nvPr>
        </p:nvGraphicFramePr>
        <p:xfrm>
          <a:off x="838200" y="1825625"/>
          <a:ext cx="10515600" cy="435133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3525467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FF5256-0A64-4E31-AC8B-80BF09199446}"/>
              </a:ext>
            </a:extLst>
          </p:cNvPr>
          <p:cNvSpPr>
            <a:spLocks noGrp="1"/>
          </p:cNvSpPr>
          <p:nvPr>
            <p:ph type="title"/>
          </p:nvPr>
        </p:nvSpPr>
        <p:spPr/>
        <p:txBody>
          <a:bodyPr>
            <a:normAutofit/>
          </a:bodyPr>
          <a:lstStyle/>
          <a:p>
            <a:r>
              <a:rPr lang="en-GB" sz="2000" dirty="0"/>
              <a:t>Inner Londoners are more likely to visit a pub regularly than outer Londoners. </a:t>
            </a:r>
          </a:p>
        </p:txBody>
      </p:sp>
      <p:graphicFrame>
        <p:nvGraphicFramePr>
          <p:cNvPr id="4" name="Content Placeholder 3">
            <a:extLst>
              <a:ext uri="{FF2B5EF4-FFF2-40B4-BE49-F238E27FC236}">
                <a16:creationId xmlns:a16="http://schemas.microsoft.com/office/drawing/2014/main" id="{FDFCBEAA-59BF-4B7B-9901-9E94FEB68D29}"/>
              </a:ext>
            </a:extLst>
          </p:cNvPr>
          <p:cNvGraphicFramePr>
            <a:graphicFrameLocks noGrp="1"/>
          </p:cNvGraphicFramePr>
          <p:nvPr>
            <p:ph idx="1"/>
            <p:extLst>
              <p:ext uri="{D42A27DB-BD31-4B8C-83A1-F6EECF244321}">
                <p14:modId xmlns:p14="http://schemas.microsoft.com/office/powerpoint/2010/main" val="2484624810"/>
              </p:ext>
            </p:extLst>
          </p:nvPr>
        </p:nvGraphicFramePr>
        <p:xfrm>
          <a:off x="838200" y="1322286"/>
          <a:ext cx="10515600" cy="4351338"/>
        </p:xfrm>
        <a:graphic>
          <a:graphicData uri="http://schemas.openxmlformats.org/drawingml/2006/chart">
            <c:chart xmlns:c="http://schemas.openxmlformats.org/drawingml/2006/chart" xmlns:r="http://schemas.openxmlformats.org/officeDocument/2006/relationships" r:id="rId2"/>
          </a:graphicData>
        </a:graphic>
      </p:graphicFrame>
      <p:sp>
        <p:nvSpPr>
          <p:cNvPr id="6" name="Rectangle 5">
            <a:extLst>
              <a:ext uri="{FF2B5EF4-FFF2-40B4-BE49-F238E27FC236}">
                <a16:creationId xmlns:a16="http://schemas.microsoft.com/office/drawing/2014/main" id="{62FEFB3D-D0F3-4354-977C-1FB51178BF9A}"/>
              </a:ext>
            </a:extLst>
          </p:cNvPr>
          <p:cNvSpPr/>
          <p:nvPr/>
        </p:nvSpPr>
        <p:spPr>
          <a:xfrm>
            <a:off x="707292" y="5664215"/>
            <a:ext cx="10777416" cy="646331"/>
          </a:xfrm>
          <a:prstGeom prst="rect">
            <a:avLst/>
          </a:prstGeom>
        </p:spPr>
        <p:txBody>
          <a:bodyPr wrap="square">
            <a:spAutoFit/>
          </a:bodyPr>
          <a:lstStyle/>
          <a:p>
            <a:pPr marL="285750" indent="-285750">
              <a:buFont typeface="Arial" panose="020B0604020202020204" pitchFamily="34" charset="0"/>
              <a:buChar char="•"/>
            </a:pPr>
            <a:r>
              <a:rPr lang="en-GB" dirty="0"/>
              <a:t>21% visit a pub at least once a week compared to 15% of outer Londoners</a:t>
            </a:r>
          </a:p>
          <a:p>
            <a:pPr marL="285750" indent="-285750">
              <a:buFont typeface="Arial" panose="020B0604020202020204" pitchFamily="34" charset="0"/>
              <a:buChar char="•"/>
            </a:pPr>
            <a:r>
              <a:rPr lang="en-GB" dirty="0"/>
              <a:t>46% of inner Londoners visit a pub at least once a month, compared to 37% of outer Londoners</a:t>
            </a:r>
          </a:p>
        </p:txBody>
      </p:sp>
    </p:spTree>
    <p:extLst>
      <p:ext uri="{BB962C8B-B14F-4D97-AF65-F5344CB8AC3E}">
        <p14:creationId xmlns:p14="http://schemas.microsoft.com/office/powerpoint/2010/main" val="21544415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BA39CA-57AF-4216-97F7-AD861D793459}"/>
              </a:ext>
            </a:extLst>
          </p:cNvPr>
          <p:cNvSpPr>
            <a:spLocks noGrp="1"/>
          </p:cNvSpPr>
          <p:nvPr>
            <p:ph type="title"/>
          </p:nvPr>
        </p:nvSpPr>
        <p:spPr/>
        <p:txBody>
          <a:bodyPr>
            <a:normAutofit/>
          </a:bodyPr>
          <a:lstStyle/>
          <a:p>
            <a:r>
              <a:rPr lang="en-GB" sz="2000" dirty="0"/>
              <a:t>The main reason Londoners say they visit a pub is to socialise with others (68%). </a:t>
            </a:r>
            <a:br>
              <a:rPr lang="en-GB" sz="2000" dirty="0"/>
            </a:br>
            <a:r>
              <a:rPr lang="en-GB" sz="2000" dirty="0"/>
              <a:t>This is particularly the case for high social grade Londoners; 73% to 59% for C2DE social grades. </a:t>
            </a:r>
            <a:endParaRPr lang="en-GB" sz="3600" dirty="0"/>
          </a:p>
        </p:txBody>
      </p:sp>
      <p:graphicFrame>
        <p:nvGraphicFramePr>
          <p:cNvPr id="4" name="Content Placeholder 3">
            <a:extLst>
              <a:ext uri="{FF2B5EF4-FFF2-40B4-BE49-F238E27FC236}">
                <a16:creationId xmlns:a16="http://schemas.microsoft.com/office/drawing/2014/main" id="{7017D183-A66A-4D9D-8FD5-D6C380109BAD}"/>
              </a:ext>
            </a:extLst>
          </p:cNvPr>
          <p:cNvGraphicFramePr>
            <a:graphicFrameLocks noGrp="1"/>
          </p:cNvGraphicFramePr>
          <p:nvPr>
            <p:ph idx="1"/>
            <p:extLst>
              <p:ext uri="{D42A27DB-BD31-4B8C-83A1-F6EECF244321}">
                <p14:modId xmlns:p14="http://schemas.microsoft.com/office/powerpoint/2010/main" val="3374363948"/>
              </p:ext>
            </p:extLst>
          </p:nvPr>
        </p:nvGraphicFramePr>
        <p:xfrm>
          <a:off x="838200" y="1825625"/>
          <a:ext cx="10515600" cy="435133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48555541"/>
      </p:ext>
    </p:extLst>
  </p:cSld>
  <p:clrMapOvr>
    <a:masterClrMapping/>
  </p:clrMapOvr>
</p:sld>
</file>

<file path=ppt/theme/theme1.xml><?xml version="1.0" encoding="utf-8"?>
<a:theme xmlns:a="http://schemas.openxmlformats.org/drawingml/2006/main" name="CIU Light Theme">
  <a:themeElements>
    <a:clrScheme name="City Intelligence">
      <a:dk1>
        <a:srgbClr val="000000"/>
      </a:dk1>
      <a:lt1>
        <a:srgbClr val="FFFFFF"/>
      </a:lt1>
      <a:dk2>
        <a:srgbClr val="353D42"/>
      </a:dk2>
      <a:lt2>
        <a:srgbClr val="868B8E"/>
      </a:lt2>
      <a:accent1>
        <a:srgbClr val="008BC1"/>
      </a:accent1>
      <a:accent2>
        <a:srgbClr val="EE266D"/>
      </a:accent2>
      <a:accent3>
        <a:srgbClr val="4C9E4C"/>
      </a:accent3>
      <a:accent4>
        <a:srgbClr val="9E0059"/>
      </a:accent4>
      <a:accent5>
        <a:srgbClr val="DD072B"/>
      </a:accent5>
      <a:accent6>
        <a:srgbClr val="C617A1"/>
      </a:accent6>
      <a:hlink>
        <a:srgbClr val="0000FF"/>
      </a:hlink>
      <a:folHlink>
        <a:srgbClr val="80008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IU Half and Half">
  <a:themeElements>
    <a:clrScheme name="City Intelligence">
      <a:dk1>
        <a:srgbClr val="000000"/>
      </a:dk1>
      <a:lt1>
        <a:srgbClr val="FFFFFF"/>
      </a:lt1>
      <a:dk2>
        <a:srgbClr val="353D42"/>
      </a:dk2>
      <a:lt2>
        <a:srgbClr val="868B8E"/>
      </a:lt2>
      <a:accent1>
        <a:srgbClr val="008BC1"/>
      </a:accent1>
      <a:accent2>
        <a:srgbClr val="EE266D"/>
      </a:accent2>
      <a:accent3>
        <a:srgbClr val="4C9E4C"/>
      </a:accent3>
      <a:accent4>
        <a:srgbClr val="9E0059"/>
      </a:accent4>
      <a:accent5>
        <a:srgbClr val="DD072B"/>
      </a:accent5>
      <a:accent6>
        <a:srgbClr val="C617A1"/>
      </a:accent6>
      <a:hlink>
        <a:srgbClr val="0000FF"/>
      </a:hlink>
      <a:folHlink>
        <a:srgbClr val="80008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TotalTime>
  <Words>951</Words>
  <Application>Microsoft Office PowerPoint</Application>
  <PresentationFormat>Widescreen</PresentationFormat>
  <Paragraphs>76</Paragraphs>
  <Slides>20</Slides>
  <Notes>0</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20</vt:i4>
      </vt:variant>
    </vt:vector>
  </HeadingPairs>
  <TitlesOfParts>
    <vt:vector size="26" baseType="lpstr">
      <vt:lpstr>Arial</vt:lpstr>
      <vt:lpstr>Calibri</vt:lpstr>
      <vt:lpstr>Symbol</vt:lpstr>
      <vt:lpstr>Times New Roman</vt:lpstr>
      <vt:lpstr>CIU Light Theme</vt:lpstr>
      <vt:lpstr>CIU Half and Half</vt:lpstr>
      <vt:lpstr>Pubs in London</vt:lpstr>
      <vt:lpstr>Methodology</vt:lpstr>
      <vt:lpstr>45% of Londoners say they visit a pub at least once a month. This includes 21% who visit a pub at least once a week.</vt:lpstr>
      <vt:lpstr>PowerPoint Presentation</vt:lpstr>
      <vt:lpstr>PowerPoint Presentation</vt:lpstr>
      <vt:lpstr>Just 14% of those who don’t drink alcohol visit the pub at least once a month, compared to 58% of those who do.</vt:lpstr>
      <vt:lpstr>As income increases, likelihood to visit a pub increases.  24% of households with an income of £35-50k visit a pub at least once a week, compared to 8% of households on less than £20k a year.</vt:lpstr>
      <vt:lpstr>Inner Londoners are more likely to visit a pub regularly than outer Londoners. </vt:lpstr>
      <vt:lpstr>The main reason Londoners say they visit a pub is to socialise with others (68%).  This is particularly the case for high social grade Londoners; 73% to 59% for C2DE social grades. </vt:lpstr>
      <vt:lpstr>This followed by visiting the pub to eat (27%, and particularly those aged 30+), socialising with work colleagues (24%) and celebrating birthdays etc.   Lower social grade Londoners are more likely that all Londoners to visit the pub for family or birthday celebrations. </vt:lpstr>
      <vt:lpstr>Parents are less likely to visit a pub to socialise with friends  They are more likely to celebrate leaving do’s/ birthdays, watch sport, and for work</vt:lpstr>
      <vt:lpstr>Londoners who don’t drink alcohol are 3x less likely to go to a pub to socialise with friends.  They are half as likely to socialise with family or colleagues at a pub, but only slightly less likely to eat at a pub.</vt:lpstr>
      <vt:lpstr>The main reasons Londoners don’t visit pubs more regularly are because they are too expensive (32%), prefer to stay at home (27%) or prefer to socialise elsewhere (21%).</vt:lpstr>
      <vt:lpstr>Barriers to visiting a pub - demographics</vt:lpstr>
      <vt:lpstr>Londoners think that pubs are good for both communities to meet (net +43%), and for people from different backgrounds to me (net +10%).  </vt:lpstr>
      <vt:lpstr>74% of Londoners think pubs are important for Londoners cultural heritage</vt:lpstr>
      <vt:lpstr>Both those who do and don’t drink alcohol think pubs are important for London’s cultural heritage, albeit with much more support from alcohol consumers.  50% of those who don’t drink alcohol still think it is important for London’s cultural heritage, compared to 28% who think they aren’t.</vt:lpstr>
      <vt:lpstr>***Talk London members survey results***</vt:lpstr>
      <vt:lpstr>Half of Londoners think that pub closures are a negative thing, whilst 12% of Londoners think it is positive.  Unsurprisingly the same types of groups who frequent pubs think this is negative, so men, higher social grades and white Londoners. </vt:lpstr>
      <vt:lpstr>Those who don’t drink alcohol are twice as likely to think pub closures are negative than positive   Those who do drink alcohol are 8.5 times more likely to say pub closures are negative than positive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Pubs in London</dc:title>
  <dc:creator>Henry Hall</dc:creator>
  <cp:lastModifiedBy>Rachael Roe</cp:lastModifiedBy>
  <cp:revision>2</cp:revision>
  <dcterms:created xsi:type="dcterms:W3CDTF">2019-08-21T13:36:08Z</dcterms:created>
  <dcterms:modified xsi:type="dcterms:W3CDTF">2019-08-22T11:02:53Z</dcterms:modified>
</cp:coreProperties>
</file>