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gz3yVkhXCB7qKNi3L7TaZGb6uDn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te Nichols" initials="" lastIdx="2" clrIdx="0"/>
  <p:cmAuthor id="1" name="Laura Turnage" initials="" lastIdx="1" clrIdx="1"/>
  <p:cmAuthor id="2" name="Emily Hanna-Grazebrook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8" d="100"/>
          <a:sy n="148" d="100"/>
        </p:scale>
        <p:origin x="740" y="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customschemas.google.com/relationships/presentationmetadata" Target="meta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jtcNGGkKIA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9" name="Google Shape;2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6" name="Google Shape;2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f560dfe4a0_0_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3" name="Google Shape;243;gf560dfe4a0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f560dfe4a0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9" name="Google Shape;249;gf560dfe4a0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f560dfe4a0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Images: Alamy stock </a:t>
            </a:r>
            <a:endParaRPr/>
          </a:p>
        </p:txBody>
      </p:sp>
      <p:sp>
        <p:nvSpPr>
          <p:cNvPr id="255" name="Google Shape;255;gf560dfe4a0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f560dfe4a0_0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5" name="Google Shape;265;gf560dfe4a0_0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f560dfe4a0_0_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Image: Alamy stock</a:t>
            </a:r>
            <a:endParaRPr/>
          </a:p>
        </p:txBody>
      </p:sp>
      <p:sp>
        <p:nvSpPr>
          <p:cNvPr id="271" name="Google Shape;271;gf560dfe4a0_0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f560dfe4a0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Image: Alamy stock </a:t>
            </a:r>
            <a:endParaRPr/>
          </a:p>
        </p:txBody>
      </p:sp>
      <p:sp>
        <p:nvSpPr>
          <p:cNvPr id="279" name="Google Shape;279;gf560dfe4a0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f560dfe4a0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Image: Alamy stock</a:t>
            </a:r>
            <a:endParaRPr/>
          </a:p>
        </p:txBody>
      </p:sp>
      <p:sp>
        <p:nvSpPr>
          <p:cNvPr id="287" name="Google Shape;287;gf560dfe4a0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f560dfe4a0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to GIS Climate Risk: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https://gisportal.london.gov.uk/portal/apps/webappviewer/index.html?id=7322196111894840b5e9bae464478167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5" name="Google Shape;295;gf560dfe4a0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f560dfe4a0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dirty="0"/>
              <a:t>Video link: </a:t>
            </a:r>
            <a:r>
              <a:rPr lang="en-GB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https://www.youtube.com/watch?v=wM4bSAIxy6U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04" name="Google Shape;304;gf560dfe4a0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f560dfe4a0_0_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3" name="Google Shape;313;gf560dfe4a0_0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f560dfe4a0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2" name="Google Shape;322;gf560dfe4a0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f560dfe4a0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8" name="Google Shape;328;gf560dfe4a0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f560dfe4a0_0_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4" name="Google Shape;334;gf560dfe4a0_0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f560dfe4a0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0" name="Google Shape;340;gf560dfe4a0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f560dfe4a0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6" name="Google Shape;346;gf560dfe4a0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f560dfe4a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Image - WWF UK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https://www.wwf.org.uk/</a:t>
            </a:r>
            <a:endParaRPr lang="en-GB" dirty="0"/>
          </a:p>
        </p:txBody>
      </p:sp>
      <p:sp>
        <p:nvSpPr>
          <p:cNvPr id="352" name="Google Shape;352;gf560dfe4a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f560dfe4a0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BBC Teach link -https://www.bbc.co.uk/teach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link https://youtu.be/faQvTuXq2dQ</a:t>
            </a:r>
            <a:endParaRPr dirty="0"/>
          </a:p>
        </p:txBody>
      </p:sp>
      <p:sp>
        <p:nvSpPr>
          <p:cNvPr id="360" name="Google Shape;360;gf560dfe4a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f560dfe4a0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9" name="Google Shape;369;gf560dfe4a0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f560dfe4a0_0_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- WWF UK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https://www.wwf.org.uk/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f560dfe4a0_0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f560dfe4a0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5" name="Google Shape;375;gf560dfe4a0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f560dfe4a0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1" name="Google Shape;381;gf560dfe4a0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f560dfe4a0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8" name="Google Shape;388;gf560dfe4a0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f560dfe4a0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Image:  Still from Climate Change and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chemeClr val="dk1"/>
                </a:solidFill>
              </a:rPr>
              <a:t>Video link: https://youtu.be/qvlpmnhhdhs</a:t>
            </a:r>
            <a:endParaRPr lang="en-GB" dirty="0"/>
          </a:p>
        </p:txBody>
      </p:sp>
      <p:sp>
        <p:nvSpPr>
          <p:cNvPr id="394" name="Google Shape;394;gf560dfe4a0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f560dfe4a0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9" name="Google Shape;409;gf560dfe4a0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f560dfe4a0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6" name="Google Shape;416;gf560dfe4a0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- WWF UK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https://www.wwf.org.uk/</a:t>
            </a:r>
            <a:endParaRPr/>
          </a:p>
        </p:txBody>
      </p:sp>
      <p:sp>
        <p:nvSpPr>
          <p:cNvPr id="179" name="Google Shape;1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URL link - </a:t>
            </a:r>
            <a:r>
              <a:rPr lang="en-GB" sz="12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https://youtu.be/CjtcNGGkKIA</a:t>
            </a:r>
            <a:endParaRPr/>
          </a:p>
        </p:txBody>
      </p:sp>
      <p:sp>
        <p:nvSpPr>
          <p:cNvPr id="195" name="Google Shape;1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Wildfire: Alamy stock image</a:t>
            </a:r>
            <a:endParaRPr/>
          </a:p>
        </p:txBody>
      </p:sp>
      <p:sp>
        <p:nvSpPr>
          <p:cNvPr id="204" name="Google Shape;2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5" name="Google Shape;2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3" name="Google Shape;2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f560dfe4a0_0_55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f560dfe4a0_0_55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9" name="Google Shape;89;gf560dfe4a0_0_5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f560dfe4a0_0_5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f560dfe4a0_0_5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f560dfe4a0_0_5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f560dfe4a0_0_5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gf560dfe4a0_0_5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f560dfe4a0_0_5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f560dfe4a0_0_5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f560dfe4a0_0_56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f560dfe4a0_0_56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gf560dfe4a0_0_5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f560dfe4a0_0_5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f560dfe4a0_0_5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f560dfe4a0_0_5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f560dfe4a0_0_5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gf560dfe4a0_0_57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gf560dfe4a0_0_5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f560dfe4a0_0_5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f560dfe4a0_0_5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f560dfe4a0_0_57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f560dfe4a0_0_57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gf560dfe4a0_0_57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f560dfe4a0_0_57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gf560dfe4a0_0_57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gf560dfe4a0_0_5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f560dfe4a0_0_5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f560dfe4a0_0_5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f560dfe4a0_0_5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f560dfe4a0_0_5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f560dfe4a0_0_5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f560dfe4a0_0_5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560dfe4a0_0_5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f560dfe4a0_0_5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f560dfe4a0_0_5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f560dfe4a0_0_59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f560dfe4a0_0_59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gf560dfe4a0_0_59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gf560dfe4a0_0_5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f560dfe4a0_0_5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f560dfe4a0_0_5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f560dfe4a0_0_60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f560dfe4a0_0_60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gf560dfe4a0_0_60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gf560dfe4a0_0_6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f560dfe4a0_0_6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f560dfe4a0_0_6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f560dfe4a0_0_6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f560dfe4a0_0_609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gf560dfe4a0_0_60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f560dfe4a0_0_60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f560dfe4a0_0_60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f560dfe4a0_0_615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f560dfe4a0_0_615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gf560dfe4a0_0_6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f560dfe4a0_0_6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f560dfe4a0_0_6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f560dfe4a0_0_5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gf560dfe4a0_0_5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gf560dfe4a0_0_5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gf560dfe4a0_0_5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gf560dfe4a0_0_5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hyperlink" Target="https://gisportal.london.gov.uk/portal/apps/webappviewer/index.html?id=7322196111894840b5e9bae46447816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wM4bSAIxy6U?feature=oembed" TargetMode="External"/><Relationship Id="rId6" Type="http://schemas.openxmlformats.org/officeDocument/2006/relationships/image" Target="../media/image27.jpeg"/><Relationship Id="rId5" Type="http://schemas.openxmlformats.org/officeDocument/2006/relationships/hyperlink" Target="https://youtu.be/wM4bSAIxy6U" TargetMode="Externa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faQvTuXq2dQ?feature=oembed" TargetMode="External"/><Relationship Id="rId6" Type="http://schemas.openxmlformats.org/officeDocument/2006/relationships/hyperlink" Target="https://youtu.be/faQvTuXq2dQ" TargetMode="External"/><Relationship Id="rId5" Type="http://schemas.openxmlformats.org/officeDocument/2006/relationships/hyperlink" Target="http://bbc.co.uk/teach" TargetMode="Externa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jtcNGGkKIA?feature=oembed" TargetMode="External"/><Relationship Id="rId6" Type="http://schemas.openxmlformats.org/officeDocument/2006/relationships/image" Target="../media/image8.jpeg"/><Relationship Id="rId5" Type="http://schemas.openxmlformats.org/officeDocument/2006/relationships/hyperlink" Target="https://youtu.be/CjtcNGGkKIA" TargetMode="Externa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"/>
          <p:cNvSpPr txBox="1">
            <a:spLocks noGrp="1"/>
          </p:cNvSpPr>
          <p:nvPr>
            <p:ph type="ctrTitle"/>
          </p:nvPr>
        </p:nvSpPr>
        <p:spPr>
          <a:xfrm>
            <a:off x="-76200" y="4648200"/>
            <a:ext cx="11658600" cy="15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ucida Sans"/>
              <a:buNone/>
            </a:pPr>
            <a:r>
              <a:rPr lang="en-GB" sz="4400" b="1">
                <a:latin typeface="Lucida Sans"/>
                <a:ea typeface="Lucida Sans"/>
                <a:cs typeface="Lucida Sans"/>
                <a:sym typeface="Lucida Sans"/>
              </a:rPr>
              <a:t>London Schools’ Climate Kick-Start</a:t>
            </a:r>
            <a:endParaRPr sz="4400" b="1"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ucida Sans"/>
              <a:buNone/>
            </a:pPr>
            <a:r>
              <a:rPr lang="en-GB" sz="4400">
                <a:latin typeface="Lucida Sans"/>
                <a:ea typeface="Lucida Sans"/>
                <a:cs typeface="Lucida Sans"/>
                <a:sym typeface="Lucida Sans"/>
              </a:rPr>
              <a:t>Lesson Resource</a:t>
            </a:r>
            <a:endParaRPr sz="4400"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32" name="Google Shape;232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p9"/>
            <p:cNvSpPr/>
            <p:nvPr/>
          </p:nvSpPr>
          <p:spPr>
            <a:xfrm>
              <a:off x="4495800" y="3429000"/>
              <a:ext cx="2971801" cy="26776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GB" sz="2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Discuss: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GB" sz="24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What else could we do to reduce our impact </a:t>
              </a:r>
              <a:endParaRPr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GB" sz="24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on the planet? </a:t>
              </a:r>
              <a:endParaRPr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10"/>
          <p:cNvGrpSpPr/>
          <p:nvPr/>
        </p:nvGrpSpPr>
        <p:grpSpPr>
          <a:xfrm>
            <a:off x="0" y="-32197"/>
            <a:ext cx="12192000" cy="6858001"/>
            <a:chOff x="0" y="-32197"/>
            <a:chExt cx="12192000" cy="6858001"/>
          </a:xfrm>
        </p:grpSpPr>
        <p:pic>
          <p:nvPicPr>
            <p:cNvPr id="239" name="Google Shape;239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-32197"/>
              <a:ext cx="12192000" cy="6858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10"/>
            <p:cNvSpPr/>
            <p:nvPr/>
          </p:nvSpPr>
          <p:spPr>
            <a:xfrm>
              <a:off x="4462825" y="3092000"/>
              <a:ext cx="3377700" cy="26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GB" sz="2800" b="0" i="0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Discuss: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GB" sz="2400" b="0" i="0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What </a:t>
              </a:r>
              <a:r>
                <a:rPr lang="en-GB" sz="24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would you </a:t>
              </a:r>
              <a:endParaRPr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GB" sz="24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like to see </a:t>
              </a:r>
              <a:r>
                <a:rPr lang="en-GB" sz="2400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h</a:t>
              </a:r>
              <a:r>
                <a:rPr lang="en-GB" sz="24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appen </a:t>
              </a:r>
              <a:endParaRPr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GB" sz="24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as a result of </a:t>
              </a:r>
              <a:endParaRPr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GB" sz="24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COP26</a:t>
              </a:r>
              <a:r>
                <a:rPr lang="en-GB" sz="2400" b="0" i="0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? </a:t>
              </a:r>
              <a:endParaRPr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gf560dfe4a0_0_4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f560dfe4a0_0_459"/>
          <p:cNvSpPr txBox="1">
            <a:spLocks noGrp="1"/>
          </p:cNvSpPr>
          <p:nvPr>
            <p:ph type="ctrTitle"/>
          </p:nvPr>
        </p:nvSpPr>
        <p:spPr>
          <a:xfrm>
            <a:off x="-76200" y="4648200"/>
            <a:ext cx="11658600" cy="15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ucida Sans"/>
              <a:buNone/>
            </a:pPr>
            <a:r>
              <a:rPr lang="en-GB" sz="4400" b="1">
                <a:latin typeface="Lucida Sans"/>
                <a:ea typeface="Lucida Sans"/>
                <a:cs typeface="Lucida Sans"/>
                <a:sym typeface="Lucida Sans"/>
              </a:rPr>
              <a:t>London Schools’ Climate Kick-Start</a:t>
            </a:r>
            <a:endParaRPr sz="4400" b="1"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ucida Sans"/>
              <a:buNone/>
            </a:pPr>
            <a:r>
              <a:rPr lang="en-GB" sz="4400">
                <a:latin typeface="Lucida Sans"/>
                <a:ea typeface="Lucida Sans"/>
                <a:cs typeface="Lucida Sans"/>
                <a:sym typeface="Lucida Sans"/>
              </a:rPr>
              <a:t>Lesson Resource</a:t>
            </a:r>
            <a:endParaRPr sz="4400"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gf560dfe4a0_0_46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f560dfe4a0_0_464"/>
          <p:cNvSpPr/>
          <p:nvPr/>
        </p:nvSpPr>
        <p:spPr>
          <a:xfrm>
            <a:off x="4381500" y="3200400"/>
            <a:ext cx="3429000" cy="24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Part 2</a:t>
            </a:r>
            <a:endParaRPr sz="2800" b="1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Climate Change and London</a:t>
            </a:r>
            <a:endParaRPr sz="2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>
                <a:solidFill>
                  <a:srgbClr val="A5A5A5"/>
                </a:solidFill>
                <a:latin typeface="Lucida Sans"/>
                <a:ea typeface="Lucida Sans"/>
                <a:cs typeface="Lucida Sans"/>
                <a:sym typeface="Lucida Sans"/>
              </a:rPr>
              <a:t>(20 minutes)</a:t>
            </a:r>
            <a:endParaRPr sz="2800" b="0" i="0" u="none" strike="noStrike" cap="none">
              <a:solidFill>
                <a:srgbClr val="A5A5A5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gf560dfe4a0_0_4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f560dfe4a0_0_469"/>
          <p:cNvSpPr txBox="1"/>
          <p:nvPr/>
        </p:nvSpPr>
        <p:spPr>
          <a:xfrm>
            <a:off x="609600" y="741525"/>
            <a:ext cx="59208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In this part, we’ll explore climate change locally in London.</a:t>
            </a:r>
            <a:endParaRPr sz="2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2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Look at the images. </a:t>
            </a:r>
            <a:endParaRPr sz="22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They illustrate ways Londoners are already bei</a:t>
            </a:r>
            <a:r>
              <a:rPr lang="en-GB" sz="2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ng </a:t>
            </a:r>
            <a:r>
              <a:rPr lang="en-GB" sz="22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affected by climate</a:t>
            </a:r>
            <a:r>
              <a:rPr lang="en-GB" sz="2200">
                <a:latin typeface="Lucida Sans"/>
                <a:ea typeface="Lucida Sans"/>
                <a:cs typeface="Lucida Sans"/>
                <a:sym typeface="Lucida Sans"/>
              </a:rPr>
              <a:t> c</a:t>
            </a:r>
            <a:r>
              <a:rPr lang="en-GB" sz="22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hange</a:t>
            </a:r>
            <a:r>
              <a:rPr lang="en-GB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gf560dfe4a0_0_469"/>
          <p:cNvSpPr/>
          <p:nvPr/>
        </p:nvSpPr>
        <p:spPr>
          <a:xfrm>
            <a:off x="10134599" y="5676445"/>
            <a:ext cx="1373293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What does each image show and how does it link to climate change? </a:t>
            </a:r>
            <a:endParaRPr sz="11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60" name="Google Shape;260;gf560dfe4a0_0_4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7350" y="3443971"/>
            <a:ext cx="3992860" cy="2770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f560dfe4a0_0_4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2108" y="3457608"/>
            <a:ext cx="3780852" cy="2770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f560dfe4a0_0_4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44640" y="670050"/>
            <a:ext cx="4236720" cy="24389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12;p6">
            <a:extLst>
              <a:ext uri="{FF2B5EF4-FFF2-40B4-BE49-F238E27FC236}">
                <a16:creationId xmlns:a16="http://schemas.microsoft.com/office/drawing/2014/main" id="{58C8DA98-9E93-46BC-B770-18B623122A10}"/>
              </a:ext>
            </a:extLst>
          </p:cNvPr>
          <p:cNvSpPr txBox="1"/>
          <p:nvPr/>
        </p:nvSpPr>
        <p:spPr>
          <a:xfrm>
            <a:off x="5986211" y="6187950"/>
            <a:ext cx="3407074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716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dirty="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Image Credits: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Alamy</a:t>
            </a:r>
            <a:endParaRPr sz="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f560dfe4a0_0_4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f560dfe4a0_0_478"/>
          <p:cNvSpPr/>
          <p:nvPr/>
        </p:nvSpPr>
        <p:spPr>
          <a:xfrm>
            <a:off x="4419600" y="3276600"/>
            <a:ext cx="2895600" cy="26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Discuss: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50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What does each image show and how does it link to climate change? </a:t>
            </a:r>
            <a:endParaRPr sz="24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gf560dfe4a0_0_4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f560dfe4a0_0_483"/>
          <p:cNvSpPr/>
          <p:nvPr/>
        </p:nvSpPr>
        <p:spPr>
          <a:xfrm>
            <a:off x="10287000" y="5791200"/>
            <a:ext cx="1173000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Why should Londoners care about climate change? </a:t>
            </a:r>
            <a:endParaRPr sz="11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75" name="Google Shape;275;gf560dfe4a0_0_483"/>
          <p:cNvSpPr/>
          <p:nvPr/>
        </p:nvSpPr>
        <p:spPr>
          <a:xfrm>
            <a:off x="5860675" y="830700"/>
            <a:ext cx="5844600" cy="49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This image shows a Transport for London sign that’s used during hot weather.</a:t>
            </a: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As global temperatures rise, average temperatures in London will also increase. </a:t>
            </a: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Living in a city like London can feel much hotter than the countryside, as the buildings and roads store up more of the sun’s heat.</a:t>
            </a:r>
            <a:endParaRPr sz="20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A 2019 report said that if London’s average temperature rises by 1.5°C, two thirds of the city’s flats could experience overheating by 2030 (temperature over 28°C).</a:t>
            </a: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76" name="Google Shape;276;gf560dfe4a0_0_4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850" y="1440175"/>
            <a:ext cx="4855997" cy="32365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2;p6">
            <a:extLst>
              <a:ext uri="{FF2B5EF4-FFF2-40B4-BE49-F238E27FC236}">
                <a16:creationId xmlns:a16="http://schemas.microsoft.com/office/drawing/2014/main" id="{756DD5E5-A953-4C3C-A5C1-EC8EFC6201E8}"/>
              </a:ext>
            </a:extLst>
          </p:cNvPr>
          <p:cNvSpPr txBox="1"/>
          <p:nvPr/>
        </p:nvSpPr>
        <p:spPr>
          <a:xfrm>
            <a:off x="2012773" y="4676727"/>
            <a:ext cx="3407074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716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dirty="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Image Credit: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Alamy</a:t>
            </a:r>
            <a:endParaRPr sz="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gf560dfe4a0_0_4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f560dfe4a0_0_490"/>
          <p:cNvSpPr/>
          <p:nvPr/>
        </p:nvSpPr>
        <p:spPr>
          <a:xfrm>
            <a:off x="10287000" y="5791200"/>
            <a:ext cx="1173000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Why should Londoners care about climate change? </a:t>
            </a:r>
            <a:endParaRPr sz="11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83" name="Google Shape;283;gf560dfe4a0_0_490"/>
          <p:cNvSpPr/>
          <p:nvPr/>
        </p:nvSpPr>
        <p:spPr>
          <a:xfrm>
            <a:off x="708650" y="970850"/>
            <a:ext cx="5532300" cy="4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This image shows just how dry Greenwich </a:t>
            </a: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(in South East London) became in the summer of 2018.</a:t>
            </a: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London is predicted to become drier in the summer as temperatures increase due to climate change.</a:t>
            </a: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Not only does this dry out the ground but it could cause problems for </a:t>
            </a:r>
            <a:r>
              <a:rPr lang="en-GB" sz="2000" b="0" i="0" u="none" strike="noStrike" cap="none">
                <a:solidFill>
                  <a:srgbClr val="3C4043"/>
                </a:solidFill>
                <a:highlight>
                  <a:srgbClr val="FFFFFF"/>
                </a:highlight>
                <a:latin typeface="Lucida Sans"/>
                <a:ea typeface="Lucida Sans"/>
                <a:cs typeface="Lucida Sans"/>
                <a:sym typeface="Lucida Sans"/>
              </a:rPr>
              <a:t>the availability of drinking water.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C4043"/>
              </a:solidFill>
              <a:highlight>
                <a:srgbClr val="FFFFFF"/>
              </a:highlight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3C4043"/>
                </a:solidFill>
                <a:highlight>
                  <a:srgbClr val="FFFFFF"/>
                </a:highlight>
                <a:latin typeface="Lucida Sans"/>
                <a:ea typeface="Lucida Sans"/>
                <a:cs typeface="Lucida Sans"/>
                <a:sym typeface="Lucida Sans"/>
              </a:rPr>
              <a:t>We use more water in hot, dry weather to keep people and plants cool and hydrated.</a:t>
            </a: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84" name="Google Shape;284;gf560dfe4a0_0_4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4650" y="1642600"/>
            <a:ext cx="4945351" cy="32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2;p6">
            <a:extLst>
              <a:ext uri="{FF2B5EF4-FFF2-40B4-BE49-F238E27FC236}">
                <a16:creationId xmlns:a16="http://schemas.microsoft.com/office/drawing/2014/main" id="{30578BAF-C640-4B05-8664-12FA158D8EC9}"/>
              </a:ext>
            </a:extLst>
          </p:cNvPr>
          <p:cNvSpPr txBox="1"/>
          <p:nvPr/>
        </p:nvSpPr>
        <p:spPr>
          <a:xfrm>
            <a:off x="6514650" y="4939500"/>
            <a:ext cx="494535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716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dirty="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Image Credit: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Alamy</a:t>
            </a:r>
            <a:endParaRPr sz="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gf560dfe4a0_0_4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" y="42863"/>
            <a:ext cx="12115800" cy="681513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f560dfe4a0_0_497"/>
          <p:cNvSpPr/>
          <p:nvPr/>
        </p:nvSpPr>
        <p:spPr>
          <a:xfrm>
            <a:off x="10126639" y="5789505"/>
            <a:ext cx="1232242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Why should Londoners care about climate change? </a:t>
            </a:r>
            <a:endParaRPr sz="11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91" name="Google Shape;291;gf560dfe4a0_0_497"/>
          <p:cNvSpPr/>
          <p:nvPr/>
        </p:nvSpPr>
        <p:spPr>
          <a:xfrm>
            <a:off x="6265450" y="1371600"/>
            <a:ext cx="533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This image shows a flooded street in South London.</a:t>
            </a: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The risk of flooding is increasing in London.</a:t>
            </a: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Summers in London are predicted to become drier but winters will become wetter. </a:t>
            </a: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When it does rain in summer, it is likely to be unpredictable heavy downpours which lead to flooding. </a:t>
            </a: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92" name="Google Shape;292;gf560dfe4a0_0_4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775" y="1485900"/>
            <a:ext cx="5122084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2;p6">
            <a:extLst>
              <a:ext uri="{FF2B5EF4-FFF2-40B4-BE49-F238E27FC236}">
                <a16:creationId xmlns:a16="http://schemas.microsoft.com/office/drawing/2014/main" id="{2BD8759A-B03A-4ED0-94B4-90C0588A6881}"/>
              </a:ext>
            </a:extLst>
          </p:cNvPr>
          <p:cNvSpPr txBox="1"/>
          <p:nvPr/>
        </p:nvSpPr>
        <p:spPr>
          <a:xfrm>
            <a:off x="2466785" y="4902300"/>
            <a:ext cx="3407074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716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dirty="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Image Credit: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Alamy</a:t>
            </a:r>
            <a:endParaRPr sz="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gf560dfe4a0_0_5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17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f560dfe4a0_0_504"/>
          <p:cNvSpPr/>
          <p:nvPr/>
        </p:nvSpPr>
        <p:spPr>
          <a:xfrm>
            <a:off x="10261600" y="5791200"/>
            <a:ext cx="1122200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Why should Londoners care about climate change? </a:t>
            </a:r>
            <a:endParaRPr sz="11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99" name="Google Shape;299;gf560dfe4a0_0_504"/>
          <p:cNvSpPr txBox="1"/>
          <p:nvPr/>
        </p:nvSpPr>
        <p:spPr>
          <a:xfrm>
            <a:off x="762000" y="609600"/>
            <a:ext cx="9677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Follow this </a:t>
            </a:r>
            <a:r>
              <a:rPr lang="en-GB" sz="2400" b="0" i="0" u="sng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to look at the latest climate risk for your area.  </a:t>
            </a:r>
            <a:endParaRPr sz="2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0" name="Google Shape;300;gf560dfe4a0_0_504"/>
          <p:cNvSpPr/>
          <p:nvPr/>
        </p:nvSpPr>
        <p:spPr>
          <a:xfrm>
            <a:off x="540900" y="1389900"/>
            <a:ext cx="41148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Find the area where your school is.</a:t>
            </a:r>
            <a:endParaRPr sz="20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711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+mj-lt"/>
              <a:buAutoNum type="arabicPeriod"/>
            </a:pPr>
            <a:endParaRPr sz="20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What is the overall climate risk of this area? </a:t>
            </a:r>
            <a:endParaRPr sz="20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711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+mj-lt"/>
              <a:buAutoNum type="arabicPeriod"/>
            </a:pPr>
            <a:endParaRPr sz="20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Which is a higher risk for this area: flooding or heat? </a:t>
            </a:r>
            <a:endParaRPr sz="20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711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+mj-lt"/>
              <a:buAutoNum type="arabicPeriod"/>
            </a:pPr>
            <a:endParaRPr sz="20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Compare this to other areas of London that you know - how does it compare? </a:t>
            </a:r>
            <a:endParaRPr sz="20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301" name="Google Shape;301;gf560dfe4a0_0_5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55750" y="1389888"/>
            <a:ext cx="6728050" cy="363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2"/>
          <p:cNvGrpSpPr/>
          <p:nvPr/>
        </p:nvGrpSpPr>
        <p:grpSpPr>
          <a:xfrm>
            <a:off x="135466" y="76199"/>
            <a:ext cx="12056534" cy="6781801"/>
            <a:chOff x="135466" y="76199"/>
            <a:chExt cx="12056534" cy="6781801"/>
          </a:xfrm>
        </p:grpSpPr>
        <p:pic>
          <p:nvPicPr>
            <p:cNvPr id="166" name="Google Shape;166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5466" y="76199"/>
              <a:ext cx="12056534" cy="6781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2"/>
            <p:cNvSpPr/>
            <p:nvPr/>
          </p:nvSpPr>
          <p:spPr>
            <a:xfrm>
              <a:off x="4419600" y="3008885"/>
              <a:ext cx="3810000" cy="24298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GB" sz="2800" b="1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Part 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GB" sz="2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What is COP and why does it matter?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GB" sz="2800" b="0" i="0" u="none" strike="noStrike" cap="none">
                  <a:solidFill>
                    <a:srgbClr val="A5A5A5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(20 minutes)</a:t>
              </a:r>
              <a:endParaRPr sz="2800" b="0" i="0" u="none" strike="noStrike" cap="none">
                <a:solidFill>
                  <a:srgbClr val="A5A5A5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gf560dfe4a0_0_5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3220"/>
            <a:ext cx="12197726" cy="686122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f560dfe4a0_0_512"/>
          <p:cNvSpPr txBox="1"/>
          <p:nvPr/>
        </p:nvSpPr>
        <p:spPr>
          <a:xfrm>
            <a:off x="770563" y="609600"/>
            <a:ext cx="1082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Why is London important in action against climate change? </a:t>
            </a: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8" name="Google Shape;308;gf560dfe4a0_0_512"/>
          <p:cNvSpPr txBox="1"/>
          <p:nvPr/>
        </p:nvSpPr>
        <p:spPr>
          <a:xfrm>
            <a:off x="10210800" y="5867400"/>
            <a:ext cx="1143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Why is London important in action against climate change? </a:t>
            </a:r>
            <a:endParaRPr sz="1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0" name="Google Shape;310;gf560dfe4a0_0_512"/>
          <p:cNvSpPr txBox="1"/>
          <p:nvPr/>
        </p:nvSpPr>
        <p:spPr>
          <a:xfrm>
            <a:off x="924400" y="5867450"/>
            <a:ext cx="4442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ucida Sans"/>
              <a:buNone/>
            </a:pPr>
            <a:r>
              <a:rPr lang="en-GB" sz="1600" b="0" i="0" u="none" strike="noStrike" cap="none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With thanks to the Museum of London</a:t>
            </a:r>
            <a:endParaRPr sz="16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BD715A-359E-4853-B5D9-5A2A19AFD2E3}"/>
              </a:ext>
            </a:extLst>
          </p:cNvPr>
          <p:cNvSpPr/>
          <p:nvPr/>
        </p:nvSpPr>
        <p:spPr>
          <a:xfrm>
            <a:off x="3041678" y="5079342"/>
            <a:ext cx="3930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1100"/>
            </a:pPr>
            <a:r>
              <a:rPr lang="pt-BR" dirty="0">
                <a:latin typeface="Lucida Sans" panose="020B0602030504020204" pitchFamily="34" charset="0"/>
              </a:rPr>
              <a:t>Video link: </a:t>
            </a:r>
            <a:r>
              <a:rPr lang="pt-BR" dirty="0">
                <a:latin typeface="Lucida Sans" panose="020B0602030504020204" pitchFamily="34" charset="0"/>
                <a:hlinkClick r:id="rId5"/>
              </a:rPr>
              <a:t>https://youtu.be/wM4bSAIxy6U</a:t>
            </a:r>
            <a:endParaRPr lang="pt-BR" dirty="0">
              <a:latin typeface="Lucida Sans" panose="020B0602030504020204" pitchFamily="34" charset="0"/>
            </a:endParaRPr>
          </a:p>
        </p:txBody>
      </p:sp>
      <p:pic>
        <p:nvPicPr>
          <p:cNvPr id="3" name="Online Media 2" title="Climate Change and London">
            <a:hlinkClick r:id="" action="ppaction://media"/>
            <a:extLst>
              <a:ext uri="{FF2B5EF4-FFF2-40B4-BE49-F238E27FC236}">
                <a16:creationId xmlns:a16="http://schemas.microsoft.com/office/drawing/2014/main" id="{40789105-53C2-4E92-9776-A719B7EC07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145600" y="1817046"/>
            <a:ext cx="5700332" cy="3220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gf560dfe4a0_0_5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f560dfe4a0_0_519"/>
          <p:cNvSpPr txBox="1"/>
          <p:nvPr/>
        </p:nvSpPr>
        <p:spPr>
          <a:xfrm>
            <a:off x="3982875" y="843160"/>
            <a:ext cx="7620000" cy="5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Now you’ve seen a few examples of climate action in London… </a:t>
            </a:r>
            <a:endParaRPr sz="2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Discuss: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What </a:t>
            </a:r>
            <a:r>
              <a:rPr lang="en-GB" sz="2200" b="0" i="0" u="sng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are you</a:t>
            </a:r>
            <a:r>
              <a:rPr lang="en-GB" sz="2200" b="0" i="0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r>
              <a:rPr lang="en-GB" sz="22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doing to </a:t>
            </a:r>
            <a:r>
              <a:rPr lang="en-GB" sz="2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reduce</a:t>
            </a:r>
            <a:r>
              <a:rPr lang="en-GB" sz="22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your impact on the planet?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What else </a:t>
            </a:r>
            <a:r>
              <a:rPr lang="en-GB" sz="2200" b="0" i="0" u="sng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could you</a:t>
            </a:r>
            <a:r>
              <a:rPr lang="en-GB" sz="2200" b="0" i="0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r>
              <a:rPr lang="en-GB" sz="22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do to </a:t>
            </a:r>
            <a:r>
              <a:rPr lang="en-GB" sz="2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reduce</a:t>
            </a:r>
            <a:r>
              <a:rPr lang="en-GB" sz="22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your impact on the planet? </a:t>
            </a:r>
            <a:endParaRPr sz="2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What would you like to see happen as a result of COP26?  </a:t>
            </a:r>
            <a:endParaRPr sz="2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gf560dfe4a0_0_5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" y="821438"/>
            <a:ext cx="2676376" cy="5310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f560dfe4a0_0_519"/>
          <p:cNvSpPr txBox="1"/>
          <p:nvPr/>
        </p:nvSpPr>
        <p:spPr>
          <a:xfrm>
            <a:off x="914400" y="6131525"/>
            <a:ext cx="2676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© </a:t>
            </a:r>
            <a:r>
              <a:rPr lang="en-GB" sz="1000">
                <a:latin typeface="Lucida Sans"/>
                <a:ea typeface="Lucida Sans"/>
                <a:cs typeface="Lucida Sans"/>
                <a:sym typeface="Lucida Sans"/>
              </a:rPr>
              <a:t>Greater London Authority</a:t>
            </a:r>
            <a:endParaRPr sz="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f560dfe4a0_0_519"/>
          <p:cNvSpPr txBox="1"/>
          <p:nvPr/>
        </p:nvSpPr>
        <p:spPr>
          <a:xfrm>
            <a:off x="10153800" y="5659875"/>
            <a:ext cx="1346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Why is London important in action against climate change? </a:t>
            </a:r>
            <a:endParaRPr sz="1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gf560dfe4a0_0_5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200" y="1824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f560dfe4a0_0_526"/>
          <p:cNvSpPr/>
          <p:nvPr/>
        </p:nvSpPr>
        <p:spPr>
          <a:xfrm>
            <a:off x="4495800" y="3124200"/>
            <a:ext cx="3045000" cy="26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Discuss: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What are you doing to </a:t>
            </a:r>
            <a:r>
              <a:rPr lang="en-GB"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reduce</a:t>
            </a: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your impact on the planet? </a:t>
            </a:r>
            <a:endParaRPr sz="24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gf560dfe4a0_0_5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f560dfe4a0_0_531"/>
          <p:cNvSpPr/>
          <p:nvPr/>
        </p:nvSpPr>
        <p:spPr>
          <a:xfrm>
            <a:off x="4724400" y="3048000"/>
            <a:ext cx="2743200" cy="31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Discuss: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What else could you do to reduce your impact on the planet?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gf560dfe4a0_0_5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f560dfe4a0_0_536"/>
          <p:cNvSpPr/>
          <p:nvPr/>
        </p:nvSpPr>
        <p:spPr>
          <a:xfrm>
            <a:off x="4419600" y="3244334"/>
            <a:ext cx="3200400" cy="26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Discuss: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What would you like to see happen as a result of COP26?</a:t>
            </a:r>
            <a:r>
              <a:rPr lang="en-GB"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gf560dfe4a0_0_5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f560dfe4a0_0_541"/>
          <p:cNvSpPr txBox="1">
            <a:spLocks noGrp="1"/>
          </p:cNvSpPr>
          <p:nvPr>
            <p:ph type="ctrTitle"/>
          </p:nvPr>
        </p:nvSpPr>
        <p:spPr>
          <a:xfrm>
            <a:off x="-76200" y="4648200"/>
            <a:ext cx="11658600" cy="15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ucida Sans"/>
              <a:buNone/>
            </a:pPr>
            <a:r>
              <a:rPr lang="en-GB" sz="4400" b="1">
                <a:latin typeface="Lucida Sans"/>
                <a:ea typeface="Lucida Sans"/>
                <a:cs typeface="Lucida Sans"/>
                <a:sym typeface="Lucida Sans"/>
              </a:rPr>
              <a:t>London Schools’ Climate Kick-Start</a:t>
            </a:r>
            <a:endParaRPr sz="4400" b="1"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ucida Sans"/>
              <a:buNone/>
            </a:pPr>
            <a:r>
              <a:rPr lang="en-GB" sz="4400">
                <a:latin typeface="Lucida Sans"/>
                <a:ea typeface="Lucida Sans"/>
                <a:cs typeface="Lucida Sans"/>
                <a:sym typeface="Lucida Sans"/>
              </a:rPr>
              <a:t>Lesson Resource</a:t>
            </a:r>
            <a:endParaRPr sz="4400"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gf560dfe4a0_0_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2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f560dfe4a0_0_156"/>
          <p:cNvSpPr/>
          <p:nvPr/>
        </p:nvSpPr>
        <p:spPr>
          <a:xfrm>
            <a:off x="4191000" y="3200400"/>
            <a:ext cx="35052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Part 3</a:t>
            </a:r>
            <a:endParaRPr sz="2800" b="1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does climate change need a global effort?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>
                <a:solidFill>
                  <a:srgbClr val="A5A5A5"/>
                </a:solidFill>
                <a:latin typeface="Lucida Sans"/>
                <a:ea typeface="Lucida Sans"/>
                <a:cs typeface="Lucida Sans"/>
                <a:sym typeface="Lucida Sans"/>
              </a:rPr>
              <a:t>(20 minutes)</a:t>
            </a:r>
            <a:endParaRPr sz="2800" b="0" i="0" u="none" strike="noStrike" cap="none">
              <a:solidFill>
                <a:srgbClr val="A5A5A5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gf560dfe4a0_0_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f560dfe4a0_0_161"/>
          <p:cNvSpPr/>
          <p:nvPr/>
        </p:nvSpPr>
        <p:spPr>
          <a:xfrm>
            <a:off x="937250" y="659525"/>
            <a:ext cx="10035600" cy="28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At COP26 in Glasgow this November, the 197 members of the UNFCCC will  meet to discuss climate change.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We need a global approach to climate change, as it will affect the entire planet.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We all need to work together to help reduce the impacts.</a:t>
            </a: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56" name="Google Shape;356;gf560dfe4a0_0_161"/>
          <p:cNvSpPr/>
          <p:nvPr/>
        </p:nvSpPr>
        <p:spPr>
          <a:xfrm>
            <a:off x="10210800" y="5715000"/>
            <a:ext cx="1375200" cy="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Why does climate change need a global effort?</a:t>
            </a:r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357" name="Google Shape;357;gf560dfe4a0_0_1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7438" y="3543425"/>
            <a:ext cx="6295226" cy="275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gf560dfe4a0_0_1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" y="42863"/>
            <a:ext cx="12115800" cy="6815138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f560dfe4a0_0_168"/>
          <p:cNvSpPr/>
          <p:nvPr/>
        </p:nvSpPr>
        <p:spPr>
          <a:xfrm>
            <a:off x="1162325" y="5791200"/>
            <a:ext cx="304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With thanks to </a:t>
            </a:r>
            <a:r>
              <a:rPr lang="en-GB" sz="1800" b="0" i="0" u="sng" strike="noStrike" cap="none">
                <a:solidFill>
                  <a:schemeClr val="hlink"/>
                </a:solidFill>
                <a:latin typeface="Lucida Sans"/>
                <a:ea typeface="Lucida Sans"/>
                <a:cs typeface="Lucida Sans"/>
                <a:sym typeface="Lucida Sans"/>
                <a:hlinkClick r:id="rId5"/>
              </a:rPr>
              <a:t>BBC Teach</a:t>
            </a: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4" name="Google Shape;364;gf560dfe4a0_0_168"/>
          <p:cNvSpPr/>
          <p:nvPr/>
        </p:nvSpPr>
        <p:spPr>
          <a:xfrm>
            <a:off x="10210800" y="5764108"/>
            <a:ext cx="11430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Why does climate change need a global effort?</a:t>
            </a:r>
            <a:endParaRPr sz="11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5" name="Google Shape;365;gf560dfe4a0_0_168"/>
          <p:cNvSpPr/>
          <p:nvPr/>
        </p:nvSpPr>
        <p:spPr>
          <a:xfrm>
            <a:off x="834775" y="725100"/>
            <a:ext cx="63711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Why does climate change need a global effort?</a:t>
            </a: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8A1AB-D5DA-45BF-9474-EE443B42ED3A}"/>
              </a:ext>
            </a:extLst>
          </p:cNvPr>
          <p:cNvSpPr/>
          <p:nvPr/>
        </p:nvSpPr>
        <p:spPr>
          <a:xfrm>
            <a:off x="3160379" y="4867575"/>
            <a:ext cx="3855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1100"/>
            </a:pPr>
            <a:r>
              <a:rPr lang="pt-BR" dirty="0">
                <a:latin typeface="Lucida Sans" panose="020B0602030504020204" pitchFamily="34" charset="0"/>
                <a:ea typeface="Calibri"/>
                <a:cs typeface="Calibri"/>
                <a:sym typeface="Calibri"/>
              </a:rPr>
              <a:t>Video link </a:t>
            </a:r>
            <a:r>
              <a:rPr lang="pt-BR" dirty="0">
                <a:latin typeface="Lucida Sans" panose="020B0602030504020204" pitchFamily="34" charset="0"/>
                <a:ea typeface="Calibri"/>
                <a:cs typeface="Calibri"/>
                <a:sym typeface="Calibri"/>
                <a:hlinkClick r:id="rId6"/>
              </a:rPr>
              <a:t>https://youtu.be/faQvTuXq2dQ</a:t>
            </a:r>
            <a:endParaRPr lang="pt-BR" sz="1200" dirty="0">
              <a:latin typeface="Lucida Sans" panose="020B06020305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Online Media 1" title="Climate Change - Ade on the Frontline | Geography KS3 / GCSE | BBC Teach">
            <a:hlinkClick r:id="" action="ppaction://media"/>
            <a:extLst>
              <a:ext uri="{FF2B5EF4-FFF2-40B4-BE49-F238E27FC236}">
                <a16:creationId xmlns:a16="http://schemas.microsoft.com/office/drawing/2014/main" id="{2C6D9731-B926-42D3-832B-787688DF65F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237154" y="1473326"/>
            <a:ext cx="6007520" cy="339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gf560dfe4a0_0_17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14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f560dfe4a0_0_176"/>
          <p:cNvSpPr/>
          <p:nvPr/>
        </p:nvSpPr>
        <p:spPr>
          <a:xfrm>
            <a:off x="4396800" y="3064900"/>
            <a:ext cx="3398400" cy="30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Discuss: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What has happened to the island </a:t>
            </a:r>
            <a:endParaRPr sz="24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of Kale and how </a:t>
            </a:r>
            <a:endParaRPr sz="24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does it link </a:t>
            </a:r>
            <a:endParaRPr sz="24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to climate change?</a:t>
            </a:r>
            <a:endParaRPr sz="24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gf560dfe4a0_0_621"/>
          <p:cNvGrpSpPr/>
          <p:nvPr/>
        </p:nvGrpSpPr>
        <p:grpSpPr>
          <a:xfrm>
            <a:off x="15025" y="0"/>
            <a:ext cx="12176975" cy="6849549"/>
            <a:chOff x="15025" y="0"/>
            <a:chExt cx="12176975" cy="6849549"/>
          </a:xfrm>
        </p:grpSpPr>
        <p:pic>
          <p:nvPicPr>
            <p:cNvPr id="173" name="Google Shape;173;gf560dfe4a0_0_6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025" y="0"/>
              <a:ext cx="12176975" cy="6849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gf560dfe4a0_0_621"/>
            <p:cNvSpPr/>
            <p:nvPr/>
          </p:nvSpPr>
          <p:spPr>
            <a:xfrm>
              <a:off x="10210800" y="5791200"/>
              <a:ext cx="1143000" cy="7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What is COP and why does it matter?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gf560dfe4a0_0_621"/>
            <p:cNvSpPr/>
            <p:nvPr/>
          </p:nvSpPr>
          <p:spPr>
            <a:xfrm>
              <a:off x="159175" y="676550"/>
              <a:ext cx="11628000" cy="475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4572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From 1-12 November 2021, COP26 will take place in Glasgow.  </a:t>
              </a: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4572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4572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197 countries have signed up to the United Nations Framework Convention on Climate Change (UNFCCC). </a:t>
              </a: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4572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4572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8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A ‘Conference of the Parties’ or ‘COP’ is when these countries meet to discuss climate change. </a:t>
              </a: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4572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4572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Each country sends a team of decision makers to represent them.</a:t>
              </a: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4572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4572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As this is the 26</a:t>
              </a:r>
              <a:r>
                <a:rPr lang="en-GB" sz="1800" b="0" i="0" u="none" strike="noStrike" cap="none" baseline="30000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th</a:t>
              </a:r>
              <a:r>
                <a:rPr lang="en-GB" sz="1800" b="0" i="0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 meeting, we call it COP26. It</a:t>
              </a:r>
              <a:r>
                <a:rPr lang="en-GB" sz="1800">
                  <a:latin typeface="Lucida Sans"/>
                  <a:ea typeface="Lucida Sans"/>
                  <a:cs typeface="Lucida Sans"/>
                  <a:sym typeface="Lucida Sans"/>
                </a:rPr>
                <a:t>’s the first time the meeting is being held in the UK!</a:t>
              </a:r>
              <a:endParaRPr sz="18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  <p:pic>
        <p:nvPicPr>
          <p:cNvPr id="176" name="Google Shape;176;gf560dfe4a0_0_6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1275" y="3771550"/>
            <a:ext cx="5724474" cy="250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gf560dfe4a0_0_1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f560dfe4a0_0_181"/>
          <p:cNvSpPr/>
          <p:nvPr/>
        </p:nvSpPr>
        <p:spPr>
          <a:xfrm>
            <a:off x="4708475" y="3105825"/>
            <a:ext cx="2886600" cy="26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80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Discuss:</a:t>
            </a:r>
            <a:endParaRPr sz="180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Why is Gladys worried about </a:t>
            </a:r>
            <a:endParaRPr sz="240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the future? What upsets her about climate change?   </a:t>
            </a:r>
            <a:endParaRPr sz="240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gf560dfe4a0_0_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gf560dfe4a0_0_186"/>
          <p:cNvSpPr/>
          <p:nvPr/>
        </p:nvSpPr>
        <p:spPr>
          <a:xfrm>
            <a:off x="10245920" y="5837395"/>
            <a:ext cx="1066800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How is Ade’s quote linked to the idea of </a:t>
            </a:r>
            <a:r>
              <a:rPr lang="en-GB" sz="105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climate justice</a:t>
            </a:r>
            <a:r>
              <a:rPr lang="en-GB" sz="105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?   </a:t>
            </a:r>
            <a:endParaRPr sz="105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85" name="Google Shape;385;gf560dfe4a0_0_186"/>
          <p:cNvSpPr txBox="1"/>
          <p:nvPr/>
        </p:nvSpPr>
        <p:spPr>
          <a:xfrm>
            <a:off x="634798" y="913850"/>
            <a:ext cx="10922400" cy="44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GB" sz="2000" b="0" i="1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“The Solomon Islands produce less than one hundredth of 1% of global greenhouse gases.  But along with other low-lying Pacific islands, they are paying the highest price as rising sea levels put them on the frontline of climate change.”</a:t>
            </a: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GB" sz="2000" b="1" i="1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Ade Adepitan</a:t>
            </a:r>
            <a:endParaRPr sz="2000" b="1" i="1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endParaRPr sz="2000" b="1" i="1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endParaRPr sz="2000" b="1" i="1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endParaRPr sz="2000" b="1" i="1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Climate justice </a:t>
            </a:r>
            <a:r>
              <a:rPr lang="en-GB" sz="20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is about recognising that climate change affects disadvantaged groups of people the most</a:t>
            </a:r>
            <a: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, such as those living in developing or low-income countries.</a:t>
            </a: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We have to ensure that our actions against climate change protect the most vulnerable groups and address global inequalities. </a:t>
            </a: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gf560dfe4a0_0_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490" y="-3005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gf560dfe4a0_0_192"/>
          <p:cNvSpPr/>
          <p:nvPr/>
        </p:nvSpPr>
        <p:spPr>
          <a:xfrm>
            <a:off x="4483275" y="3347100"/>
            <a:ext cx="2843400" cy="26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Discuss:</a:t>
            </a:r>
            <a:endParaRPr sz="280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40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40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How is Ade’s quote linked to the idea of </a:t>
            </a:r>
            <a:r>
              <a:rPr lang="en-GB" sz="24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climate justice</a:t>
            </a:r>
            <a:r>
              <a:rPr lang="en-GB" sz="240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?  </a:t>
            </a: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gf560dfe4a0_0_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7" y="727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f560dfe4a0_0_197"/>
          <p:cNvSpPr/>
          <p:nvPr/>
        </p:nvSpPr>
        <p:spPr>
          <a:xfrm>
            <a:off x="10363200" y="5914329"/>
            <a:ext cx="914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does climate justice mean for London? 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gf560dfe4a0_0_197"/>
          <p:cNvSpPr/>
          <p:nvPr/>
        </p:nvSpPr>
        <p:spPr>
          <a:xfrm>
            <a:off x="727425" y="670150"/>
            <a:ext cx="107442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In </a:t>
            </a:r>
            <a:r>
              <a:rPr lang="en-GB" sz="18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London</a:t>
            </a:r>
            <a:r>
              <a:rPr lang="en-GB"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, as with many other cities around the world, the most vulnerable groups of people will be most impacted by climate change.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Can you think of any reasons why this might be? </a:t>
            </a:r>
            <a:r>
              <a:rPr lang="en-GB" sz="1800" i="1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Th</a:t>
            </a:r>
            <a:r>
              <a:rPr lang="en-GB" sz="1800" b="0" i="1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ink back to the climate risk map.</a:t>
            </a:r>
            <a:endParaRPr sz="1800" b="0" i="1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gf560dfe4a0_0_197"/>
          <p:cNvPicPr preferRelativeResize="0"/>
          <p:nvPr/>
        </p:nvPicPr>
        <p:blipFill rotWithShape="1">
          <a:blip r:embed="rId4">
            <a:alphaModFix/>
          </a:blip>
          <a:srcRect t="13628" r="989" b="12862"/>
          <a:stretch/>
        </p:blipFill>
        <p:spPr>
          <a:xfrm>
            <a:off x="2906975" y="2709716"/>
            <a:ext cx="6144442" cy="2563318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f560dfe4a0_0_197"/>
          <p:cNvSpPr txBox="1"/>
          <p:nvPr/>
        </p:nvSpPr>
        <p:spPr>
          <a:xfrm>
            <a:off x="4993550" y="2147350"/>
            <a:ext cx="1971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ucida Sans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Where are the richest areas?</a:t>
            </a:r>
            <a:endParaRPr sz="1400" b="1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01" name="Google Shape;401;gf560dfe4a0_0_197"/>
          <p:cNvSpPr txBox="1"/>
          <p:nvPr/>
        </p:nvSpPr>
        <p:spPr>
          <a:xfrm>
            <a:off x="9525000" y="2466590"/>
            <a:ext cx="1971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ucida Sans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Where are the poorest areas?</a:t>
            </a:r>
            <a:endParaRPr sz="1400" b="1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02" name="Google Shape;402;gf560dfe4a0_0_197"/>
          <p:cNvSpPr txBox="1"/>
          <p:nvPr/>
        </p:nvSpPr>
        <p:spPr>
          <a:xfrm>
            <a:off x="727425" y="2989803"/>
            <a:ext cx="2057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ucida Sans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Where is the air quality better / worse?</a:t>
            </a:r>
            <a:endParaRPr sz="1400" b="1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03" name="Google Shape;403;gf560dfe4a0_0_197"/>
          <p:cNvSpPr txBox="1"/>
          <p:nvPr/>
        </p:nvSpPr>
        <p:spPr>
          <a:xfrm>
            <a:off x="9525005" y="3928862"/>
            <a:ext cx="177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ucida Sans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Where are flood risks higher?</a:t>
            </a:r>
            <a:endParaRPr sz="1400" b="1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04" name="Google Shape;404;gf560dfe4a0_0_197"/>
          <p:cNvSpPr txBox="1"/>
          <p:nvPr/>
        </p:nvSpPr>
        <p:spPr>
          <a:xfrm>
            <a:off x="727419" y="5093991"/>
            <a:ext cx="2179556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ucida Sans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Where are London’s green spaces?</a:t>
            </a:r>
            <a:endParaRPr sz="1400" b="1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05" name="Google Shape;405;gf560dfe4a0_0_197"/>
          <p:cNvSpPr txBox="1"/>
          <p:nvPr/>
        </p:nvSpPr>
        <p:spPr>
          <a:xfrm>
            <a:off x="7997955" y="5391130"/>
            <a:ext cx="2169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ucida Sans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Where are the traffic heavy areas?</a:t>
            </a:r>
            <a:endParaRPr sz="1400" b="1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06" name="Google Shape;406;gf560dfe4a0_0_197"/>
          <p:cNvSpPr txBox="1"/>
          <p:nvPr/>
        </p:nvSpPr>
        <p:spPr>
          <a:xfrm>
            <a:off x="4025413" y="5617200"/>
            <a:ext cx="2431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ucida Sans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Where is the housing most likely to overheat?</a:t>
            </a:r>
            <a:endParaRPr sz="1400" b="1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gf560dfe4a0_0_2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762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f560dfe4a0_0_211"/>
          <p:cNvSpPr/>
          <p:nvPr/>
        </p:nvSpPr>
        <p:spPr>
          <a:xfrm>
            <a:off x="761999" y="609600"/>
            <a:ext cx="10591800" cy="52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What does climate justice mean for London? </a:t>
            </a:r>
            <a:endParaRPr sz="2000" b="1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In London, the most expensive housing tends to be near the largest and most accessible green space.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It tends to be away from the airports and busiest roads, meaning that air quality is better and the risk of flooding is lower.</a:t>
            </a:r>
            <a:b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In contrast, poorer parts of the city have less access to green space, worse air quality and thus are more at risk from the impacts of climate change.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Lower quality, more densely packed housing tends to be more prone to overheating in summer.</a:t>
            </a:r>
            <a:b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We need to ensure that our actions against climate change take these inequalities into account and protect the most vulnerable groups.</a:t>
            </a: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gf560dfe4a0_0_211"/>
          <p:cNvSpPr/>
          <p:nvPr/>
        </p:nvSpPr>
        <p:spPr>
          <a:xfrm>
            <a:off x="10439400" y="5943600"/>
            <a:ext cx="914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does climate justice mean for London? 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gf560dfe4a0_0_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gf560dfe4a0_0_217"/>
          <p:cNvSpPr txBox="1">
            <a:spLocks noGrp="1"/>
          </p:cNvSpPr>
          <p:nvPr>
            <p:ph type="ctrTitle"/>
          </p:nvPr>
        </p:nvSpPr>
        <p:spPr>
          <a:xfrm>
            <a:off x="-76200" y="4648200"/>
            <a:ext cx="11658600" cy="15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ucida Sans"/>
              <a:buNone/>
            </a:pPr>
            <a:r>
              <a:rPr lang="en-GB" sz="4400" b="1">
                <a:latin typeface="Lucida Sans"/>
                <a:ea typeface="Lucida Sans"/>
                <a:cs typeface="Lucida Sans"/>
                <a:sym typeface="Lucida Sans"/>
              </a:rPr>
              <a:t>London Schools’ Climate Kick-Start</a:t>
            </a:r>
            <a:endParaRPr sz="4400" b="1"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ucida Sans"/>
              <a:buNone/>
            </a:pPr>
            <a:r>
              <a:rPr lang="en-GB" sz="4400">
                <a:latin typeface="Lucida Sans"/>
                <a:ea typeface="Lucida Sans"/>
                <a:cs typeface="Lucida Sans"/>
                <a:sym typeface="Lucida Sans"/>
              </a:rPr>
              <a:t>Lesson Resource</a:t>
            </a:r>
            <a:endParaRPr sz="4400"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3"/>
          <p:cNvGrpSpPr/>
          <p:nvPr/>
        </p:nvGrpSpPr>
        <p:grpSpPr>
          <a:xfrm>
            <a:off x="15025" y="0"/>
            <a:ext cx="12176975" cy="6849548"/>
            <a:chOff x="15025" y="0"/>
            <a:chExt cx="12176975" cy="6849548"/>
          </a:xfrm>
        </p:grpSpPr>
        <p:pic>
          <p:nvPicPr>
            <p:cNvPr id="182" name="Google Shape;182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025" y="0"/>
              <a:ext cx="12176975" cy="68495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p3"/>
            <p:cNvSpPr/>
            <p:nvPr/>
          </p:nvSpPr>
          <p:spPr>
            <a:xfrm>
              <a:off x="10210800" y="5791200"/>
              <a:ext cx="1143000" cy="757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What is COP and why does it matter?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762000" y="685800"/>
              <a:ext cx="10820400" cy="45243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They will discuss:</a:t>
              </a: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What is the latest science on climate change? What do we know about how our climate is changing? </a:t>
              </a:r>
              <a:endParaRPr sz="18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4572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How is action to address climate change going? Is every country doing enough? </a:t>
              </a:r>
              <a:endParaRPr sz="18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4572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What more do we need to do to limit future climate change? </a:t>
              </a:r>
              <a:endPara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  <p:pic>
        <p:nvPicPr>
          <p:cNvPr id="185" name="Google Shape;18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4949" y="3429000"/>
            <a:ext cx="4234910" cy="281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91" name="Google Shape;191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" name="Google Shape;192;p4"/>
            <p:cNvSpPr/>
            <p:nvPr/>
          </p:nvSpPr>
          <p:spPr>
            <a:xfrm>
              <a:off x="4584745" y="2913800"/>
              <a:ext cx="3022500" cy="3108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GB" sz="2800" b="0" i="0" u="none" strike="noStrike" cap="none" dirty="0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Discuss: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GB" sz="2800" b="0" i="0" u="none" strike="noStrike" cap="none" dirty="0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Why do you think conferences like this are important? </a:t>
              </a:r>
              <a:endParaRPr sz="2800" b="0" i="0" u="none" strike="noStrike" cap="none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62" y="0"/>
            <a:ext cx="12160876" cy="684049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5"/>
          <p:cNvSpPr/>
          <p:nvPr/>
        </p:nvSpPr>
        <p:spPr>
          <a:xfrm>
            <a:off x="10206431" y="5831922"/>
            <a:ext cx="118575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What is the key message of this video? </a:t>
            </a:r>
            <a:endParaRPr sz="12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9" name="Google Shape;199;p5"/>
          <p:cNvSpPr txBox="1"/>
          <p:nvPr/>
        </p:nvSpPr>
        <p:spPr>
          <a:xfrm>
            <a:off x="924400" y="5867450"/>
            <a:ext cx="4442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ucida Sans"/>
              <a:buNone/>
            </a:pPr>
            <a:r>
              <a:rPr lang="en-GB" sz="1600" b="0" i="0" u="none" strike="noStrike" cap="none" dirty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With thanks to WWF UK and Kae Tempest</a:t>
            </a:r>
            <a:endParaRPr sz="16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00" name="Google Shape;200;p5"/>
          <p:cNvSpPr/>
          <p:nvPr/>
        </p:nvSpPr>
        <p:spPr>
          <a:xfrm>
            <a:off x="833950" y="621250"/>
            <a:ext cx="545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What is the key message of this video? </a:t>
            </a:r>
            <a:endParaRPr sz="20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D3BAC-DB39-4BE6-8FF4-140EADFF20CD}"/>
              </a:ext>
            </a:extLst>
          </p:cNvPr>
          <p:cNvSpPr/>
          <p:nvPr/>
        </p:nvSpPr>
        <p:spPr>
          <a:xfrm>
            <a:off x="3272558" y="4851343"/>
            <a:ext cx="37257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1100"/>
            </a:pPr>
            <a:r>
              <a:rPr lang="en-GB" dirty="0">
                <a:latin typeface="Lucida Sans" panose="020B0602030504020204" pitchFamily="34" charset="0"/>
                <a:ea typeface="Calibri"/>
                <a:cs typeface="Calibri"/>
                <a:sym typeface="Calibri"/>
              </a:rPr>
              <a:t>URL link - </a:t>
            </a:r>
            <a:r>
              <a:rPr lang="en-GB" u="sng" dirty="0">
                <a:solidFill>
                  <a:srgbClr val="0563C1"/>
                </a:solidFill>
                <a:latin typeface="Lucida Sans" panose="020B0602030504020204" pitchFamily="34" charset="0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https://youtu.be/CjtcNGGkKIA</a:t>
            </a:r>
            <a:endParaRPr lang="en-GB" sz="1200" dirty="0">
              <a:latin typeface="Lucida Sans" panose="020B0602030504020204" pitchFamily="34" charset="0"/>
            </a:endParaRPr>
          </a:p>
        </p:txBody>
      </p:sp>
      <p:pic>
        <p:nvPicPr>
          <p:cNvPr id="2" name="Online Media 1" title="Kae Tempest's Future Visions of Our Planet">
            <a:hlinkClick r:id="" action="ppaction://media"/>
            <a:extLst>
              <a:ext uri="{FF2B5EF4-FFF2-40B4-BE49-F238E27FC236}">
                <a16:creationId xmlns:a16="http://schemas.microsoft.com/office/drawing/2014/main" id="{FA231920-FC39-48E8-BCCF-F905474560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365679" y="1715167"/>
            <a:ext cx="5301803" cy="2995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6"/>
          <p:cNvGrpSpPr/>
          <p:nvPr/>
        </p:nvGrpSpPr>
        <p:grpSpPr>
          <a:xfrm>
            <a:off x="132881" y="98558"/>
            <a:ext cx="12059120" cy="6783254"/>
            <a:chOff x="132881" y="98558"/>
            <a:chExt cx="12059120" cy="6783254"/>
          </a:xfrm>
        </p:grpSpPr>
        <p:pic>
          <p:nvPicPr>
            <p:cNvPr id="207" name="Google Shape;207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2881" y="98558"/>
              <a:ext cx="12059120" cy="67832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Google Shape;208;p6"/>
            <p:cNvSpPr txBox="1"/>
            <p:nvPr/>
          </p:nvSpPr>
          <p:spPr>
            <a:xfrm>
              <a:off x="777925" y="609600"/>
              <a:ext cx="10788600" cy="418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r>
                <a:rPr lang="en-GB" sz="2400" b="0" i="1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“We are the </a:t>
              </a:r>
              <a:r>
                <a:rPr lang="en-GB" sz="2400" b="1" i="1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first generation</a:t>
              </a:r>
              <a:r>
                <a:rPr lang="en-GB" sz="2400" b="0" i="1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 to feel the effect of </a:t>
              </a:r>
              <a:r>
                <a:rPr lang="en-GB" sz="2400" b="1" i="1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climate change</a:t>
              </a:r>
              <a:r>
                <a:rPr lang="en-GB" sz="2400" b="0" i="1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 and the last generation who can do something about it." </a:t>
              </a:r>
              <a:r>
                <a:rPr lang="en-GB" sz="2400" b="0" i="0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 	</a:t>
              </a:r>
              <a:endParaRPr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r>
                <a:rPr lang="en-GB" sz="2400" b="1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B</a:t>
              </a:r>
              <a:r>
                <a:rPr lang="en-GB" sz="2400" b="1" i="0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arack Obama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0" i="0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Extreme weather events </a:t>
              </a:r>
              <a:r>
                <a:rPr lang="en-GB" sz="22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such as </a:t>
              </a:r>
              <a:r>
                <a:rPr lang="en-GB" sz="2200" b="0" i="0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wildfires, flooding</a:t>
              </a:r>
              <a:r>
                <a:rPr lang="en-GB" sz="22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 and </a:t>
              </a:r>
              <a:r>
                <a:rPr lang="en-GB" sz="2200" b="0" i="0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heatwaves</a:t>
              </a:r>
              <a:r>
                <a:rPr lang="en-GB" sz="22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, </a:t>
              </a:r>
              <a:r>
                <a:rPr lang="en-GB" sz="2200" b="0" i="0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are becoming more common </a:t>
              </a:r>
              <a:r>
                <a:rPr lang="en-GB" sz="22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a</a:t>
              </a:r>
              <a:r>
                <a:rPr lang="en-GB" sz="2200" b="0" i="0" u="none" strike="noStrike" cap="none">
                  <a:solidFill>
                    <a:srgbClr val="000000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nd people are talking about climate change with more urgency.  </a:t>
              </a:r>
              <a:endPara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endParaRPr sz="22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GB" sz="22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There is a sense of </a:t>
              </a:r>
              <a:r>
                <a:rPr lang="en-GB" sz="2200" b="1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now or never</a:t>
              </a:r>
              <a:r>
                <a:rPr lang="en-GB" sz="22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 with climate action and COP26. </a:t>
              </a:r>
              <a:endParaRPr sz="2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10210800" y="5943600"/>
              <a:ext cx="1143000" cy="757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chemeClr val="dk1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What is COP and why does it matter?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0" name="Google Shape;21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4775" y="4066950"/>
            <a:ext cx="3218299" cy="214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600" y="4067737"/>
            <a:ext cx="3218301" cy="214554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6"/>
          <p:cNvSpPr txBox="1"/>
          <p:nvPr/>
        </p:nvSpPr>
        <p:spPr>
          <a:xfrm>
            <a:off x="6096000" y="6213275"/>
            <a:ext cx="3407074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716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dirty="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© </a:t>
            </a:r>
            <a:r>
              <a:rPr lang="en-GB" sz="1000" dirty="0">
                <a:latin typeface="Lucida Sans"/>
                <a:ea typeface="Lucida Sans"/>
                <a:cs typeface="Lucida Sans"/>
                <a:sym typeface="Lucida Sans"/>
              </a:rPr>
              <a:t>Greater London Authority</a:t>
            </a:r>
            <a:endParaRPr sz="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2;p6">
            <a:extLst>
              <a:ext uri="{FF2B5EF4-FFF2-40B4-BE49-F238E27FC236}">
                <a16:creationId xmlns:a16="http://schemas.microsoft.com/office/drawing/2014/main" id="{5B7AFE31-0D53-4189-83E2-CC75EB16E2BC}"/>
              </a:ext>
            </a:extLst>
          </p:cNvPr>
          <p:cNvSpPr txBox="1"/>
          <p:nvPr/>
        </p:nvSpPr>
        <p:spPr>
          <a:xfrm>
            <a:off x="1981200" y="6213275"/>
            <a:ext cx="3314701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716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dirty="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Image Credit: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Alamy</a:t>
            </a:r>
            <a:endParaRPr sz="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21431"/>
            <a:ext cx="12115800" cy="6815138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7"/>
          <p:cNvSpPr/>
          <p:nvPr/>
        </p:nvSpPr>
        <p:spPr>
          <a:xfrm>
            <a:off x="10261600" y="5882200"/>
            <a:ext cx="10923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What is COP and why does it matter?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7"/>
          <p:cNvSpPr txBox="1">
            <a:spLocks noGrp="1"/>
          </p:cNvSpPr>
          <p:nvPr>
            <p:ph type="title"/>
          </p:nvPr>
        </p:nvSpPr>
        <p:spPr>
          <a:xfrm>
            <a:off x="838189" y="76670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The science is clea</a:t>
            </a:r>
            <a:r>
              <a:rPr lang="en-GB" sz="24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r.</a:t>
            </a:r>
            <a:endParaRPr sz="2400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400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GB" sz="24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I</a:t>
            </a: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f we don’t take action</a:t>
            </a:r>
            <a:r>
              <a:rPr lang="en-GB" sz="24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now, </a:t>
            </a: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it will be impossible to avoid the worst impacts of climate change.</a:t>
            </a:r>
            <a:r>
              <a:rPr lang="en-GB" sz="28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0" name="Google Shape;220;p7"/>
          <p:cNvSpPr txBox="1"/>
          <p:nvPr/>
        </p:nvSpPr>
        <p:spPr>
          <a:xfrm>
            <a:off x="838189" y="2739775"/>
            <a:ext cx="10515600" cy="3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b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Discuss: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ucida Sans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What is </a:t>
            </a:r>
            <a:r>
              <a:rPr lang="en-GB" sz="2400" b="0" i="0" u="sng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happening globally</a:t>
            </a:r>
            <a:r>
              <a:rPr lang="en-GB" sz="2400" b="0" i="0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to </a:t>
            </a:r>
            <a:r>
              <a:rPr lang="en-GB"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help reduce</a:t>
            </a: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our impact on our planet? </a:t>
            </a:r>
            <a:endParaRPr sz="24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ucida Sans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What else </a:t>
            </a:r>
            <a:r>
              <a:rPr lang="en-GB" sz="2400" b="0" i="0" u="sng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could we do</a:t>
            </a:r>
            <a:r>
              <a:rPr lang="en-GB" sz="2400" b="0" i="1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to </a:t>
            </a:r>
            <a:r>
              <a:rPr lang="en-GB"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reduce</a:t>
            </a: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r>
              <a:rPr lang="en-GB"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our</a:t>
            </a: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impact on the planet? </a:t>
            </a:r>
            <a:endParaRPr sz="24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ucida Sans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What </a:t>
            </a:r>
            <a:r>
              <a:rPr lang="en-GB" sz="2400" b="0" i="0" u="sng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would you</a:t>
            </a:r>
            <a:r>
              <a:rPr lang="en-GB" sz="2400" b="0" i="0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r>
              <a:rPr lang="en-GB"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like to see happen as a result of COP26</a:t>
            </a: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? </a:t>
            </a:r>
            <a:endParaRPr sz="24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64294"/>
            <a:ext cx="12077700" cy="6793706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8"/>
          <p:cNvSpPr/>
          <p:nvPr/>
        </p:nvSpPr>
        <p:spPr>
          <a:xfrm>
            <a:off x="4531363" y="3209500"/>
            <a:ext cx="3015000" cy="24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Discuss: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8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What is happening globally to </a:t>
            </a:r>
            <a:r>
              <a:rPr lang="en-GB"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help reduce</a:t>
            </a: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our </a:t>
            </a:r>
            <a:endParaRPr sz="2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impact on our planet? </a:t>
            </a:r>
            <a:endParaRPr sz="24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1475</Words>
  <Application>Microsoft Office PowerPoint</Application>
  <PresentationFormat>Widescreen</PresentationFormat>
  <Paragraphs>233</Paragraphs>
  <Slides>35</Slides>
  <Notes>35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Lucida Sans</vt:lpstr>
      <vt:lpstr>Office Theme</vt:lpstr>
      <vt:lpstr>Office Theme</vt:lpstr>
      <vt:lpstr>London Schools’ Climate Kick-Start Lesson Resource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science is clear.  If we don’t take action now, it will be impossible to avoid the worst impacts of climate change. </vt:lpstr>
      <vt:lpstr>PowerPoint Presentation</vt:lpstr>
      <vt:lpstr>PowerPoint Presentation</vt:lpstr>
      <vt:lpstr>PowerPoint Presentation</vt:lpstr>
      <vt:lpstr>London Schools’ Climate Kick-Start Lesson Resource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London Schools’ Climate Kick-Start Lesson Resource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London Schools’ Climate Kick-Start Lesson Resource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London Schools’ Climate Kick-Start Lesson Resource</dc:title>
  <dc:creator>Laura Turnage</dc:creator>
  <cp:lastModifiedBy>Pete Nichols</cp:lastModifiedBy>
  <cp:revision>8</cp:revision>
  <dcterms:created xsi:type="dcterms:W3CDTF">2021-09-30T14:38:43Z</dcterms:created>
  <dcterms:modified xsi:type="dcterms:W3CDTF">2021-11-03T20:39:53Z</dcterms:modified>
</cp:coreProperties>
</file>